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Jannah" charset="1" panose="00000500000000000000"/>
      <p:regular r:id="rId10"/>
    </p:embeddedFont>
    <p:embeddedFont>
      <p:font typeface="Jannah Thin" charset="1" panose="00000200000000000000"/>
      <p:regular r:id="rId11"/>
    </p:embeddedFont>
    <p:embeddedFont>
      <p:font typeface="Jannah Medium" charset="1" panose="00000600000000000000"/>
      <p:regular r:id="rId12"/>
    </p:embeddedFont>
    <p:embeddedFont>
      <p:font typeface="Jannah Heavy" charset="1" panose="00000A00000000000000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Open Sans Light" charset="1" panose="020B0306030504020204"/>
      <p:regular r:id="rId18"/>
    </p:embeddedFont>
    <p:embeddedFont>
      <p:font typeface="Open Sans Light Italics" charset="1" panose="020B0306030504020204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32" Target="slides/slide11.xml" Type="http://schemas.openxmlformats.org/officeDocument/2006/relationships/slide"/><Relationship Id="rId33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13.png>
</file>

<file path=ppt/media/image14.svg>
</file>

<file path=ppt/media/image2.png>
</file>

<file path=ppt/media/image3.sv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2.jpe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Relationship Id="rId4" Target="../media/image7.jpeg" Type="http://schemas.openxmlformats.org/officeDocument/2006/relationships/image"/><Relationship Id="rId5" Target="../media/image1.jpe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1.jpeg" Type="http://schemas.openxmlformats.org/officeDocument/2006/relationships/image"/><Relationship Id="rId4" Target="../media/image5.jpeg" Type="http://schemas.openxmlformats.org/officeDocument/2006/relationships/image"/><Relationship Id="rId5" Target="../media/image9.jpeg" Type="http://schemas.openxmlformats.org/officeDocument/2006/relationships/image"/><Relationship Id="rId6" Target="../media/image10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Relationship Id="rId4" Target="../media/image7.jpeg" Type="http://schemas.openxmlformats.org/officeDocument/2006/relationships/image"/><Relationship Id="rId5" Target="../media/image1.jpeg" Type="http://schemas.openxmlformats.org/officeDocument/2006/relationships/image"/><Relationship Id="rId6" Target="../media/image2.png" Type="http://schemas.openxmlformats.org/officeDocument/2006/relationships/image"/><Relationship Id="rId7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8980389" y="979389"/>
            <a:ext cx="9307611" cy="9307611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95377" y="-95377"/>
              <a:ext cx="6540754" cy="6540754"/>
            </a:xfrm>
            <a:custGeom>
              <a:avLst/>
              <a:gdLst/>
              <a:ahLst/>
              <a:cxnLst/>
              <a:rect r="r" b="b" t="t" l="l"/>
              <a:pathLst>
                <a:path h="6540754" w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0" t="0" r="-78173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-4781926" y="951518"/>
            <a:ext cx="18111132" cy="11629737"/>
            <a:chOff x="0" y="0"/>
            <a:chExt cx="4770010" cy="30629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770010" cy="3062976"/>
            </a:xfrm>
            <a:custGeom>
              <a:avLst/>
              <a:gdLst/>
              <a:ahLst/>
              <a:cxnLst/>
              <a:rect r="r" b="b" t="t" l="l"/>
              <a:pathLst>
                <a:path h="3062976" w="4770010">
                  <a:moveTo>
                    <a:pt x="0" y="0"/>
                  </a:moveTo>
                  <a:lnTo>
                    <a:pt x="4770010" y="0"/>
                  </a:lnTo>
                  <a:lnTo>
                    <a:pt x="4770010" y="3062976"/>
                  </a:lnTo>
                  <a:lnTo>
                    <a:pt x="0" y="3062976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-2700000">
            <a:off x="10877795" y="-5191057"/>
            <a:ext cx="5852739" cy="8669109"/>
            <a:chOff x="0" y="0"/>
            <a:chExt cx="1541462" cy="228322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2700000">
            <a:off x="10877795" y="-5551814"/>
            <a:ext cx="5852739" cy="8669109"/>
            <a:chOff x="0" y="0"/>
            <a:chExt cx="1541462" cy="228322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2700000">
            <a:off x="10877795" y="-6010958"/>
            <a:ext cx="5852739" cy="8669109"/>
            <a:chOff x="0" y="0"/>
            <a:chExt cx="1541462" cy="228322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224946" y="3591891"/>
            <a:ext cx="9257844" cy="2316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368"/>
              </a:lnSpc>
              <a:spcBef>
                <a:spcPct val="0"/>
              </a:spcBef>
            </a:pPr>
            <a:r>
              <a:rPr lang="en-US" sz="6691" spc="-488">
                <a:solidFill>
                  <a:srgbClr val="FFFFFF"/>
                </a:solidFill>
                <a:latin typeface="Jannah Heavy"/>
              </a:rPr>
              <a:t>UMA VISÃO GERAL DO CMMI" </a:t>
            </a:r>
          </a:p>
        </p:txBody>
      </p:sp>
      <p:sp>
        <p:nvSpPr>
          <p:cNvPr name="AutoShape 17" id="17"/>
          <p:cNvSpPr/>
          <p:nvPr/>
        </p:nvSpPr>
        <p:spPr>
          <a:xfrm rot="0">
            <a:off x="-4083813" y="5839527"/>
            <a:ext cx="13227813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8" id="18"/>
          <p:cNvSpPr/>
          <p:nvPr/>
        </p:nvSpPr>
        <p:spPr>
          <a:xfrm flipH="false" flipV="false" rot="0">
            <a:off x="-1273518" y="8298180"/>
            <a:ext cx="7315200" cy="3977640"/>
          </a:xfrm>
          <a:custGeom>
            <a:avLst/>
            <a:gdLst/>
            <a:ahLst/>
            <a:cxnLst/>
            <a:rect r="r" b="b" t="t" l="l"/>
            <a:pathLst>
              <a:path h="3977640" w="7315200">
                <a:moveTo>
                  <a:pt x="0" y="0"/>
                </a:moveTo>
                <a:lnTo>
                  <a:pt x="7315200" y="0"/>
                </a:lnTo>
                <a:lnTo>
                  <a:pt x="7315200" y="3977640"/>
                </a:lnTo>
                <a:lnTo>
                  <a:pt x="0" y="39776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true" rot="8100000">
            <a:off x="-3475881" y="1121409"/>
            <a:ext cx="9401653" cy="429307"/>
          </a:xfrm>
          <a:custGeom>
            <a:avLst/>
            <a:gdLst/>
            <a:ahLst/>
            <a:cxnLst/>
            <a:rect r="r" b="b" t="t" l="l"/>
            <a:pathLst>
              <a:path h="429307" w="9401653">
                <a:moveTo>
                  <a:pt x="0" y="429307"/>
                </a:moveTo>
                <a:lnTo>
                  <a:pt x="9401654" y="429307"/>
                </a:lnTo>
                <a:lnTo>
                  <a:pt x="9401654" y="0"/>
                </a:lnTo>
                <a:lnTo>
                  <a:pt x="0" y="0"/>
                </a:lnTo>
                <a:lnTo>
                  <a:pt x="0" y="429307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0" t="0" r="0" b="-332517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230778" y="2671575"/>
            <a:ext cx="7439138" cy="92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>
                <a:solidFill>
                  <a:srgbClr val="FFFFFF"/>
                </a:solidFill>
                <a:latin typeface="Jannah Medium"/>
              </a:rPr>
              <a:t>Apresentação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77648" y="6117497"/>
            <a:ext cx="9528067" cy="490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97"/>
              </a:lnSpc>
            </a:pPr>
            <a:r>
              <a:rPr lang="en-US" sz="2926">
                <a:solidFill>
                  <a:srgbClr val="FFFFFF"/>
                </a:solidFill>
                <a:latin typeface="Jannah"/>
              </a:rPr>
              <a:t> "ELEVANDO A EXCELÊNCIA NAS PRÁTICAS DE TI"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10774" y="0"/>
            <a:ext cx="8477226" cy="10287000"/>
          </a:xfrm>
          <a:custGeom>
            <a:avLst/>
            <a:gdLst/>
            <a:ahLst/>
            <a:cxnLst/>
            <a:rect r="r" b="b" t="t" l="l"/>
            <a:pathLst>
              <a:path h="10287000" w="8477226">
                <a:moveTo>
                  <a:pt x="0" y="0"/>
                </a:moveTo>
                <a:lnTo>
                  <a:pt x="8477226" y="0"/>
                </a:lnTo>
                <a:lnTo>
                  <a:pt x="847722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2201" t="0" r="-3993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2700000">
            <a:off x="-6727590" y="-4916355"/>
            <a:ext cx="6664400" cy="8669109"/>
            <a:chOff x="0" y="0"/>
            <a:chExt cx="1755233" cy="228322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2736821"/>
            <a:ext cx="7928980" cy="1599347"/>
            <a:chOff x="0" y="0"/>
            <a:chExt cx="2088291" cy="4212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88291" cy="421227"/>
            </a:xfrm>
            <a:custGeom>
              <a:avLst/>
              <a:gdLst/>
              <a:ahLst/>
              <a:cxnLst/>
              <a:rect r="r" b="b" t="t" l="l"/>
              <a:pathLst>
                <a:path h="421227" w="2088291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4573399"/>
            <a:ext cx="7928980" cy="1599347"/>
            <a:chOff x="0" y="0"/>
            <a:chExt cx="2088291" cy="42122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88291" cy="421227"/>
            </a:xfrm>
            <a:custGeom>
              <a:avLst/>
              <a:gdLst/>
              <a:ahLst/>
              <a:cxnLst/>
              <a:rect r="r" b="b" t="t" l="l"/>
              <a:pathLst>
                <a:path h="421227" w="2088291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6410871"/>
            <a:ext cx="7928980" cy="1599347"/>
            <a:chOff x="0" y="0"/>
            <a:chExt cx="2088291" cy="42122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88291" cy="421227"/>
            </a:xfrm>
            <a:custGeom>
              <a:avLst/>
              <a:gdLst/>
              <a:ahLst/>
              <a:cxnLst/>
              <a:rect r="r" b="b" t="t" l="l"/>
              <a:pathLst>
                <a:path h="421227" w="2088291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2700000">
            <a:off x="6238149" y="8464423"/>
            <a:ext cx="6664400" cy="8669109"/>
            <a:chOff x="0" y="0"/>
            <a:chExt cx="1755233" cy="228322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8" id="18"/>
          <p:cNvSpPr/>
          <p:nvPr/>
        </p:nvSpPr>
        <p:spPr>
          <a:xfrm rot="0">
            <a:off x="-7036629" y="2386464"/>
            <a:ext cx="13227813" cy="0"/>
          </a:xfrm>
          <a:prstGeom prst="line">
            <a:avLst/>
          </a:prstGeom>
          <a:ln cap="flat" w="38100">
            <a:solidFill>
              <a:srgbClr val="EEEEE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0" y="1466148"/>
            <a:ext cx="9810774" cy="92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>
                <a:solidFill>
                  <a:srgbClr val="023D54"/>
                </a:solidFill>
                <a:latin typeface="Jannah Medium"/>
              </a:rPr>
              <a:t>   Desafios na Implementação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72293" y="2619294"/>
            <a:ext cx="1022084" cy="157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2935"/>
              </a:lnSpc>
            </a:pPr>
            <a:r>
              <a:rPr lang="en-US" sz="9239">
                <a:solidFill>
                  <a:srgbClr val="023D54"/>
                </a:solidFill>
                <a:latin typeface="Jannah Heavy"/>
              </a:rPr>
              <a:t>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72293" y="4493385"/>
            <a:ext cx="1022084" cy="157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2935"/>
              </a:lnSpc>
            </a:pPr>
            <a:r>
              <a:rPr lang="en-US" sz="9239">
                <a:solidFill>
                  <a:srgbClr val="023D54"/>
                </a:solidFill>
                <a:latin typeface="Jannah Heavy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72293" y="6330427"/>
            <a:ext cx="1022084" cy="157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2935"/>
              </a:lnSpc>
            </a:pPr>
            <a:r>
              <a:rPr lang="en-US" sz="9239">
                <a:solidFill>
                  <a:srgbClr val="023D54"/>
                </a:solidFill>
                <a:latin typeface="Jannah Heavy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03080" y="3014063"/>
            <a:ext cx="7367173" cy="1145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75"/>
              </a:lnSpc>
            </a:pPr>
            <a:r>
              <a:rPr lang="en-US" sz="3519">
                <a:solidFill>
                  <a:srgbClr val="545454"/>
                </a:solidFill>
                <a:latin typeface="Jannah"/>
              </a:rPr>
              <a:t> Resistência à mudança organizacional.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03080" y="4879075"/>
            <a:ext cx="7367173" cy="582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05"/>
              </a:lnSpc>
            </a:pPr>
            <a:r>
              <a:rPr lang="en-US" sz="3619">
                <a:solidFill>
                  <a:srgbClr val="545454"/>
                </a:solidFill>
                <a:latin typeface="Jannah"/>
              </a:rPr>
              <a:t> Investimento de tempo e recursos.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03080" y="6725196"/>
            <a:ext cx="7367173" cy="1145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75"/>
              </a:lnSpc>
            </a:pPr>
            <a:r>
              <a:rPr lang="en-US" sz="3519">
                <a:solidFill>
                  <a:srgbClr val="545454"/>
                </a:solidFill>
                <a:latin typeface="Jannah"/>
              </a:rPr>
              <a:t>- Necessidade de treinamento e capacitação.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10774" y="0"/>
            <a:ext cx="8477226" cy="10287000"/>
          </a:xfrm>
          <a:custGeom>
            <a:avLst/>
            <a:gdLst/>
            <a:ahLst/>
            <a:cxnLst/>
            <a:rect r="r" b="b" t="t" l="l"/>
            <a:pathLst>
              <a:path h="10287000" w="8477226">
                <a:moveTo>
                  <a:pt x="0" y="0"/>
                </a:moveTo>
                <a:lnTo>
                  <a:pt x="8477226" y="0"/>
                </a:lnTo>
                <a:lnTo>
                  <a:pt x="847722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2201" t="0" r="-3993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2700000">
            <a:off x="-6727590" y="-4916355"/>
            <a:ext cx="6664400" cy="8669109"/>
            <a:chOff x="0" y="0"/>
            <a:chExt cx="1755233" cy="228322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2736821"/>
            <a:ext cx="7928980" cy="1599347"/>
            <a:chOff x="0" y="0"/>
            <a:chExt cx="2088291" cy="4212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88291" cy="421227"/>
            </a:xfrm>
            <a:custGeom>
              <a:avLst/>
              <a:gdLst/>
              <a:ahLst/>
              <a:cxnLst/>
              <a:rect r="r" b="b" t="t" l="l"/>
              <a:pathLst>
                <a:path h="421227" w="2088291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4573399"/>
            <a:ext cx="7928980" cy="1599347"/>
            <a:chOff x="0" y="0"/>
            <a:chExt cx="2088291" cy="42122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88291" cy="421227"/>
            </a:xfrm>
            <a:custGeom>
              <a:avLst/>
              <a:gdLst/>
              <a:ahLst/>
              <a:cxnLst/>
              <a:rect r="r" b="b" t="t" l="l"/>
              <a:pathLst>
                <a:path h="421227" w="2088291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6410871"/>
            <a:ext cx="7928980" cy="1599347"/>
            <a:chOff x="0" y="0"/>
            <a:chExt cx="2088291" cy="42122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88291" cy="421227"/>
            </a:xfrm>
            <a:custGeom>
              <a:avLst/>
              <a:gdLst/>
              <a:ahLst/>
              <a:cxnLst/>
              <a:rect r="r" b="b" t="t" l="l"/>
              <a:pathLst>
                <a:path h="421227" w="2088291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2700000">
            <a:off x="6238149" y="8464423"/>
            <a:ext cx="6664400" cy="8669109"/>
            <a:chOff x="0" y="0"/>
            <a:chExt cx="1755233" cy="228322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8" id="18"/>
          <p:cNvSpPr/>
          <p:nvPr/>
        </p:nvSpPr>
        <p:spPr>
          <a:xfrm rot="0">
            <a:off x="-7036629" y="2386464"/>
            <a:ext cx="13227813" cy="0"/>
          </a:xfrm>
          <a:prstGeom prst="line">
            <a:avLst/>
          </a:prstGeom>
          <a:ln cap="flat" w="38100">
            <a:solidFill>
              <a:srgbClr val="EEEEE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1028700" y="1466148"/>
            <a:ext cx="8663523" cy="92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>
                <a:solidFill>
                  <a:srgbClr val="023D54"/>
                </a:solidFill>
                <a:latin typeface="Jannah Medium"/>
              </a:rPr>
              <a:t>Estratégia para superalos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72293" y="2619294"/>
            <a:ext cx="1022084" cy="157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2935"/>
              </a:lnSpc>
            </a:pPr>
            <a:r>
              <a:rPr lang="en-US" sz="9239">
                <a:solidFill>
                  <a:srgbClr val="023D54"/>
                </a:solidFill>
                <a:latin typeface="Jannah Heavy"/>
              </a:rPr>
              <a:t>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72293" y="4493385"/>
            <a:ext cx="1022084" cy="157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2935"/>
              </a:lnSpc>
            </a:pPr>
            <a:r>
              <a:rPr lang="en-US" sz="9239">
                <a:solidFill>
                  <a:srgbClr val="023D54"/>
                </a:solidFill>
                <a:latin typeface="Jannah Heavy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72293" y="6330427"/>
            <a:ext cx="1022084" cy="157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2935"/>
              </a:lnSpc>
            </a:pPr>
            <a:r>
              <a:rPr lang="en-US" sz="9239">
                <a:solidFill>
                  <a:srgbClr val="023D54"/>
                </a:solidFill>
                <a:latin typeface="Jannah Heavy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03080" y="3014063"/>
            <a:ext cx="7367173" cy="1145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75"/>
              </a:lnSpc>
            </a:pPr>
            <a:r>
              <a:rPr lang="en-US" sz="3519">
                <a:solidFill>
                  <a:srgbClr val="545454"/>
                </a:solidFill>
                <a:latin typeface="Jannah"/>
              </a:rPr>
              <a:t> Comprometimento da alta administração.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03080" y="4888600"/>
            <a:ext cx="7367173" cy="1145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75"/>
              </a:lnSpc>
            </a:pPr>
            <a:r>
              <a:rPr lang="en-US" sz="3519">
                <a:solidFill>
                  <a:srgbClr val="545454"/>
                </a:solidFill>
                <a:latin typeface="Jannah"/>
              </a:rPr>
              <a:t>Comunicação eficaz e engajamento de toda a equipe.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03080" y="6725196"/>
            <a:ext cx="7367173" cy="1145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75"/>
              </a:lnSpc>
            </a:pPr>
            <a:r>
              <a:rPr lang="en-US" sz="3519">
                <a:solidFill>
                  <a:srgbClr val="545454"/>
                </a:solidFill>
                <a:latin typeface="Jannah"/>
              </a:rPr>
              <a:t>Definição de metas realistas e acompanhamento constante.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0" y="7643588"/>
            <a:ext cx="18288000" cy="769539"/>
          </a:xfrm>
          <a:custGeom>
            <a:avLst/>
            <a:gdLst/>
            <a:ahLst/>
            <a:cxnLst/>
            <a:rect r="r" b="b" t="t" l="l"/>
            <a:pathLst>
              <a:path h="769539" w="18288000">
                <a:moveTo>
                  <a:pt x="0" y="0"/>
                </a:moveTo>
                <a:lnTo>
                  <a:pt x="18288000" y="0"/>
                </a:lnTo>
                <a:lnTo>
                  <a:pt x="18288000" y="769539"/>
                </a:lnTo>
                <a:lnTo>
                  <a:pt x="0" y="7695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956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2525874"/>
            <a:ext cx="18288000" cy="769539"/>
          </a:xfrm>
          <a:custGeom>
            <a:avLst/>
            <a:gdLst/>
            <a:ahLst/>
            <a:cxnLst/>
            <a:rect r="r" b="b" t="t" l="l"/>
            <a:pathLst>
              <a:path h="769539" w="18288000">
                <a:moveTo>
                  <a:pt x="0" y="0"/>
                </a:moveTo>
                <a:lnTo>
                  <a:pt x="18288000" y="0"/>
                </a:lnTo>
                <a:lnTo>
                  <a:pt x="18288000" y="769539"/>
                </a:lnTo>
                <a:lnTo>
                  <a:pt x="0" y="7695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9568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3050031"/>
            <a:ext cx="18288000" cy="4823130"/>
          </a:xfrm>
          <a:custGeom>
            <a:avLst/>
            <a:gdLst/>
            <a:ahLst/>
            <a:cxnLst/>
            <a:rect r="r" b="b" t="t" l="l"/>
            <a:pathLst>
              <a:path h="4823130" w="18288000">
                <a:moveTo>
                  <a:pt x="0" y="0"/>
                </a:moveTo>
                <a:lnTo>
                  <a:pt x="18288000" y="0"/>
                </a:lnTo>
                <a:lnTo>
                  <a:pt x="18288000" y="4823129"/>
                </a:lnTo>
                <a:lnTo>
                  <a:pt x="0" y="48231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3274" r="0" b="-1327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600683" y="492819"/>
            <a:ext cx="1436458" cy="1436458"/>
          </a:xfrm>
          <a:custGeom>
            <a:avLst/>
            <a:gdLst/>
            <a:ahLst/>
            <a:cxnLst/>
            <a:rect r="r" b="b" t="t" l="l"/>
            <a:pathLst>
              <a:path h="1436458" w="1436458">
                <a:moveTo>
                  <a:pt x="0" y="0"/>
                </a:moveTo>
                <a:lnTo>
                  <a:pt x="1436458" y="0"/>
                </a:lnTo>
                <a:lnTo>
                  <a:pt x="1436458" y="1436457"/>
                </a:lnTo>
                <a:lnTo>
                  <a:pt x="0" y="14364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511329" y="1977108"/>
            <a:ext cx="11615166" cy="92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48"/>
              </a:lnSpc>
            </a:pPr>
            <a:r>
              <a:rPr lang="en-US" sz="5392">
                <a:solidFill>
                  <a:srgbClr val="023D54"/>
                </a:solidFill>
                <a:latin typeface="Jannah Medium"/>
              </a:rPr>
              <a:t>Conclusão</a:t>
            </a:r>
          </a:p>
        </p:txBody>
      </p:sp>
      <p:grpSp>
        <p:nvGrpSpPr>
          <p:cNvPr name="Group 7" id="7"/>
          <p:cNvGrpSpPr/>
          <p:nvPr/>
        </p:nvGrpSpPr>
        <p:grpSpPr>
          <a:xfrm rot="-2700000">
            <a:off x="-6148194" y="-1997508"/>
            <a:ext cx="6664400" cy="8669109"/>
            <a:chOff x="0" y="0"/>
            <a:chExt cx="1755233" cy="228322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2700000">
            <a:off x="18689332" y="4255599"/>
            <a:ext cx="6664400" cy="8669109"/>
            <a:chOff x="0" y="0"/>
            <a:chExt cx="1755233" cy="228322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905710" y="3409713"/>
            <a:ext cx="16476580" cy="4476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19"/>
              </a:lnSpc>
            </a:pPr>
            <a:r>
              <a:rPr lang="en-US" sz="3860">
                <a:solidFill>
                  <a:srgbClr val="FFFFFF"/>
                </a:solidFill>
                <a:latin typeface="Jannah"/>
              </a:rPr>
              <a:t>Nesta apresentação, exploramos o Capability Maturity Model Integration (CMMI) e sua relevância na Gestão e Governança de TI. Discutimos os diferentes níveis de maturidade, os benefícios da implementação do CMMI e os desafios comuns que as organizações enfrentam. Também apresentamos um caso de sucesso e estratégias para adotar o CMMI com sucesso. </a:t>
            </a:r>
          </a:p>
          <a:p>
            <a:pPr algn="ctr">
              <a:lnSpc>
                <a:spcPts val="2809"/>
              </a:lnSpc>
            </a:pPr>
            <a:r>
              <a:rPr lang="en-US" sz="2160">
                <a:solidFill>
                  <a:srgbClr val="545454"/>
                </a:solidFill>
                <a:latin typeface="Jannah"/>
              </a:rPr>
              <a:t> </a:t>
            </a:r>
          </a:p>
          <a:p>
            <a:pPr algn="ctr">
              <a:lnSpc>
                <a:spcPts val="280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2082312" y="7999782"/>
            <a:ext cx="13044183" cy="2269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63"/>
              </a:lnSpc>
            </a:pPr>
            <a:r>
              <a:rPr lang="en-US" sz="3510">
                <a:solidFill>
                  <a:srgbClr val="023D54"/>
                </a:solidFill>
                <a:latin typeface="Jannah"/>
              </a:rPr>
              <a:t>O CMMI oferece um caminho claro para as organizações melhorarem seus processos de TI, promovendo maior qualidade, eficiência e previsibilidade. É uma ferramenta poderosa para alcançar a excelência nas práticas de TI.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80657" y="1230838"/>
            <a:ext cx="5578444" cy="1257388"/>
            <a:chOff x="0" y="0"/>
            <a:chExt cx="1677182" cy="3780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77182" cy="378039"/>
            </a:xfrm>
            <a:custGeom>
              <a:avLst/>
              <a:gdLst/>
              <a:ahLst/>
              <a:cxnLst/>
              <a:rect r="r" b="b" t="t" l="l"/>
              <a:pathLst>
                <a:path h="378039" w="1677182">
                  <a:moveTo>
                    <a:pt x="0" y="0"/>
                  </a:moveTo>
                  <a:lnTo>
                    <a:pt x="1677182" y="0"/>
                  </a:lnTo>
                  <a:lnTo>
                    <a:pt x="1677182" y="378039"/>
                  </a:lnTo>
                  <a:lnTo>
                    <a:pt x="0" y="378039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700000">
            <a:off x="16835740" y="7742948"/>
            <a:ext cx="5852739" cy="8669109"/>
            <a:chOff x="0" y="0"/>
            <a:chExt cx="1541462" cy="22832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2700000">
            <a:off x="17076245" y="7742948"/>
            <a:ext cx="5852739" cy="8669109"/>
            <a:chOff x="0" y="0"/>
            <a:chExt cx="1541462" cy="22832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1780657" y="1205915"/>
            <a:ext cx="5655812" cy="5644490"/>
          </a:xfrm>
          <a:custGeom>
            <a:avLst/>
            <a:gdLst/>
            <a:ahLst/>
            <a:cxnLst/>
            <a:rect r="r" b="b" t="t" l="l"/>
            <a:pathLst>
              <a:path h="5644490" w="5655812">
                <a:moveTo>
                  <a:pt x="0" y="0"/>
                </a:moveTo>
                <a:lnTo>
                  <a:pt x="5655811" y="0"/>
                </a:lnTo>
                <a:lnTo>
                  <a:pt x="5655811" y="5644490"/>
                </a:lnTo>
                <a:lnTo>
                  <a:pt x="0" y="56444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77421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780657" y="6850405"/>
            <a:ext cx="1920169" cy="1811839"/>
          </a:xfrm>
          <a:custGeom>
            <a:avLst/>
            <a:gdLst/>
            <a:ahLst/>
            <a:cxnLst/>
            <a:rect r="r" b="b" t="t" l="l"/>
            <a:pathLst>
              <a:path h="1811839" w="1920169">
                <a:moveTo>
                  <a:pt x="0" y="0"/>
                </a:moveTo>
                <a:lnTo>
                  <a:pt x="1920169" y="0"/>
                </a:lnTo>
                <a:lnTo>
                  <a:pt x="1920169" y="1811839"/>
                </a:lnTo>
                <a:lnTo>
                  <a:pt x="0" y="18118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153" t="0" r="-23605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700826" y="6850405"/>
            <a:ext cx="1815473" cy="1811839"/>
          </a:xfrm>
          <a:custGeom>
            <a:avLst/>
            <a:gdLst/>
            <a:ahLst/>
            <a:cxnLst/>
            <a:rect r="r" b="b" t="t" l="l"/>
            <a:pathLst>
              <a:path h="1811839" w="1815473">
                <a:moveTo>
                  <a:pt x="0" y="0"/>
                </a:moveTo>
                <a:lnTo>
                  <a:pt x="1815473" y="0"/>
                </a:lnTo>
                <a:lnTo>
                  <a:pt x="1815473" y="1811839"/>
                </a:lnTo>
                <a:lnTo>
                  <a:pt x="0" y="18118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7891" t="0" r="-57891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516299" y="6850405"/>
            <a:ext cx="1815473" cy="1811839"/>
          </a:xfrm>
          <a:custGeom>
            <a:avLst/>
            <a:gdLst/>
            <a:ahLst/>
            <a:cxnLst/>
            <a:rect r="r" b="b" t="t" l="l"/>
            <a:pathLst>
              <a:path h="1811839" w="1815473">
                <a:moveTo>
                  <a:pt x="0" y="0"/>
                </a:moveTo>
                <a:lnTo>
                  <a:pt x="1815473" y="0"/>
                </a:lnTo>
                <a:lnTo>
                  <a:pt x="1815473" y="1811839"/>
                </a:lnTo>
                <a:lnTo>
                  <a:pt x="0" y="18118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8842" t="0" r="-38842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68606" y="1955050"/>
            <a:ext cx="10402588" cy="1872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>
                <a:solidFill>
                  <a:srgbClr val="023D54"/>
                </a:solidFill>
                <a:latin typeface="Jannah Medium"/>
              </a:rPr>
              <a:t>Introdução ao CMMI e seu significado</a:t>
            </a:r>
          </a:p>
        </p:txBody>
      </p:sp>
      <p:sp>
        <p:nvSpPr>
          <p:cNvPr name="AutoShape 16" id="16"/>
          <p:cNvSpPr/>
          <p:nvPr/>
        </p:nvSpPr>
        <p:spPr>
          <a:xfrm rot="0">
            <a:off x="-5954360" y="3048012"/>
            <a:ext cx="13227813" cy="0"/>
          </a:xfrm>
          <a:prstGeom prst="line">
            <a:avLst/>
          </a:prstGeom>
          <a:ln cap="flat" w="38100">
            <a:solidFill>
              <a:srgbClr val="EEEEE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-1273518" y="8298180"/>
            <a:ext cx="7315200" cy="3977640"/>
          </a:xfrm>
          <a:custGeom>
            <a:avLst/>
            <a:gdLst/>
            <a:ahLst/>
            <a:cxnLst/>
            <a:rect r="r" b="b" t="t" l="l"/>
            <a:pathLst>
              <a:path h="3977640" w="7315200">
                <a:moveTo>
                  <a:pt x="0" y="0"/>
                </a:moveTo>
                <a:lnTo>
                  <a:pt x="7315200" y="0"/>
                </a:lnTo>
                <a:lnTo>
                  <a:pt x="7315200" y="3977640"/>
                </a:lnTo>
                <a:lnTo>
                  <a:pt x="0" y="39776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466764" y="4028160"/>
            <a:ext cx="10006273" cy="6258840"/>
            <a:chOff x="0" y="0"/>
            <a:chExt cx="2635397" cy="164841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635397" cy="1648419"/>
            </a:xfrm>
            <a:custGeom>
              <a:avLst/>
              <a:gdLst/>
              <a:ahLst/>
              <a:cxnLst/>
              <a:rect r="r" b="b" t="t" l="l"/>
              <a:pathLst>
                <a:path h="1648419" w="2635397">
                  <a:moveTo>
                    <a:pt x="0" y="0"/>
                  </a:moveTo>
                  <a:lnTo>
                    <a:pt x="2635397" y="0"/>
                  </a:lnTo>
                  <a:lnTo>
                    <a:pt x="2635397" y="1648419"/>
                  </a:lnTo>
                  <a:lnTo>
                    <a:pt x="0" y="164841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023D54"/>
                  </a:solidFill>
                  <a:latin typeface="Open Sans Light"/>
                </a:rPr>
                <a:t>Bem-vindos a esta apresentação sobre Gestão e Governança de TI com foco no Capability Maturity Model Integration, ou CMMI. O CMMI é uma abordagem que visa elevar a excelência das práticas de TI nas organizações, permitindo uma melhoria contínua de processos e a entrega de produtos e serviços de alta qualidade. Nesta apresentação, exploraremos o que é o CMMI, seus níveis de maturidade e como ele pode beneficiar a Gestão e Governança de TI.  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-2700000">
            <a:off x="815496" y="-7896237"/>
            <a:ext cx="6664400" cy="8669109"/>
            <a:chOff x="0" y="0"/>
            <a:chExt cx="1755233" cy="228322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-2700000">
            <a:off x="815496" y="-7589972"/>
            <a:ext cx="6664400" cy="8669109"/>
            <a:chOff x="0" y="0"/>
            <a:chExt cx="1755233" cy="228322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577971" y="2501273"/>
            <a:ext cx="11132059" cy="6718765"/>
            <a:chOff x="0" y="0"/>
            <a:chExt cx="2931900" cy="176955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31900" cy="1769551"/>
            </a:xfrm>
            <a:custGeom>
              <a:avLst/>
              <a:gdLst/>
              <a:ahLst/>
              <a:cxnLst/>
              <a:rect r="r" b="b" t="t" l="l"/>
              <a:pathLst>
                <a:path h="1769551" w="2931900">
                  <a:moveTo>
                    <a:pt x="0" y="0"/>
                  </a:moveTo>
                  <a:lnTo>
                    <a:pt x="2931900" y="0"/>
                  </a:lnTo>
                  <a:lnTo>
                    <a:pt x="2931900" y="1769551"/>
                  </a:lnTo>
                  <a:lnTo>
                    <a:pt x="0" y="1769551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048047" y="3169745"/>
            <a:ext cx="10355886" cy="861131"/>
            <a:chOff x="0" y="0"/>
            <a:chExt cx="2727476" cy="226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27476" cy="226800"/>
            </a:xfrm>
            <a:custGeom>
              <a:avLst/>
              <a:gdLst/>
              <a:ahLst/>
              <a:cxnLst/>
              <a:rect r="r" b="b" t="t" l="l"/>
              <a:pathLst>
                <a:path h="226800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226800"/>
                  </a:lnTo>
                  <a:lnTo>
                    <a:pt x="0" y="22680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95250"/>
              <a:ext cx="812800" cy="908050"/>
            </a:xfrm>
            <a:prstGeom prst="rect">
              <a:avLst/>
            </a:prstGeom>
          </p:spPr>
          <p:txBody>
            <a:bodyPr anchor="t" rtlCol="false" tIns="76200" lIns="76200" bIns="76200" rIns="76200"/>
            <a:lstStyle/>
            <a:p>
              <a:pPr algn="ctr">
                <a:lnSpc>
                  <a:spcPts val="362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048047" y="4332895"/>
            <a:ext cx="10355886" cy="810605"/>
            <a:chOff x="0" y="0"/>
            <a:chExt cx="2727476" cy="21349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27476" cy="213493"/>
            </a:xfrm>
            <a:custGeom>
              <a:avLst/>
              <a:gdLst/>
              <a:ahLst/>
              <a:cxnLst/>
              <a:rect r="r" b="b" t="t" l="l"/>
              <a:pathLst>
                <a:path h="213493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213493"/>
                  </a:lnTo>
                  <a:lnTo>
                    <a:pt x="0" y="213493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048047" y="5448300"/>
            <a:ext cx="10355886" cy="915884"/>
            <a:chOff x="0" y="0"/>
            <a:chExt cx="2727476" cy="24122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727476" cy="241221"/>
            </a:xfrm>
            <a:custGeom>
              <a:avLst/>
              <a:gdLst/>
              <a:ahLst/>
              <a:cxnLst/>
              <a:rect r="r" b="b" t="t" l="l"/>
              <a:pathLst>
                <a:path h="241221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241221"/>
                  </a:lnTo>
                  <a:lnTo>
                    <a:pt x="0" y="241221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48047" y="3169745"/>
            <a:ext cx="3086100" cy="861131"/>
            <a:chOff x="0" y="0"/>
            <a:chExt cx="812800" cy="226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226800"/>
            </a:xfrm>
            <a:custGeom>
              <a:avLst/>
              <a:gdLst/>
              <a:ahLst/>
              <a:cxnLst/>
              <a:rect r="r" b="b" t="t" l="l"/>
              <a:pathLst>
                <a:path h="226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26800"/>
                  </a:lnTo>
                  <a:lnTo>
                    <a:pt x="0" y="226800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048047" y="4354725"/>
            <a:ext cx="3086100" cy="788775"/>
            <a:chOff x="0" y="0"/>
            <a:chExt cx="812800" cy="20774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207743"/>
            </a:xfrm>
            <a:custGeom>
              <a:avLst/>
              <a:gdLst/>
              <a:ahLst/>
              <a:cxnLst/>
              <a:rect r="r" b="b" t="t" l="l"/>
              <a:pathLst>
                <a:path h="20774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07743"/>
                  </a:lnTo>
                  <a:lnTo>
                    <a:pt x="0" y="207743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4048047" y="5482629"/>
            <a:ext cx="3086100" cy="881556"/>
            <a:chOff x="0" y="0"/>
            <a:chExt cx="812800" cy="23217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232179"/>
            </a:xfrm>
            <a:custGeom>
              <a:avLst/>
              <a:gdLst/>
              <a:ahLst/>
              <a:cxnLst/>
              <a:rect r="r" b="b" t="t" l="l"/>
              <a:pathLst>
                <a:path h="23217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32179"/>
                  </a:lnTo>
                  <a:lnTo>
                    <a:pt x="0" y="232179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3512378" y="684198"/>
            <a:ext cx="11197651" cy="482789"/>
          </a:xfrm>
          <a:custGeom>
            <a:avLst/>
            <a:gdLst/>
            <a:ahLst/>
            <a:cxnLst/>
            <a:rect r="r" b="b" t="t" l="l"/>
            <a:pathLst>
              <a:path h="482789" w="11197651">
                <a:moveTo>
                  <a:pt x="0" y="0"/>
                </a:moveTo>
                <a:lnTo>
                  <a:pt x="11197651" y="0"/>
                </a:lnTo>
                <a:lnTo>
                  <a:pt x="11197651" y="482789"/>
                </a:lnTo>
                <a:lnTo>
                  <a:pt x="0" y="4827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3577971" y="1160536"/>
            <a:ext cx="11132059" cy="1340737"/>
            <a:chOff x="0" y="0"/>
            <a:chExt cx="2931900" cy="353116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931900" cy="353116"/>
            </a:xfrm>
            <a:custGeom>
              <a:avLst/>
              <a:gdLst/>
              <a:ahLst/>
              <a:cxnLst/>
              <a:rect r="r" b="b" t="t" l="l"/>
              <a:pathLst>
                <a:path h="353116" w="2931900">
                  <a:moveTo>
                    <a:pt x="0" y="0"/>
                  </a:moveTo>
                  <a:lnTo>
                    <a:pt x="2931900" y="0"/>
                  </a:lnTo>
                  <a:lnTo>
                    <a:pt x="2931900" y="353116"/>
                  </a:lnTo>
                  <a:lnTo>
                    <a:pt x="0" y="353116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2058190" y="1449909"/>
            <a:ext cx="14171619" cy="723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0"/>
              </a:lnSpc>
            </a:pPr>
            <a:r>
              <a:rPr lang="en-US" sz="4500">
                <a:solidFill>
                  <a:srgbClr val="FFFFFF"/>
                </a:solidFill>
                <a:latin typeface="Jannah Medium"/>
              </a:rPr>
              <a:t>Principais objetivos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304385" y="3363946"/>
            <a:ext cx="2573425" cy="39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416">
                <a:solidFill>
                  <a:srgbClr val="FFFFFF"/>
                </a:solidFill>
                <a:latin typeface="Jannah Heavy"/>
              </a:rPr>
              <a:t>OBJETIVO 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304385" y="4473896"/>
            <a:ext cx="2573425" cy="39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416">
                <a:solidFill>
                  <a:srgbClr val="FFFFFF"/>
                </a:solidFill>
                <a:latin typeface="Jannah Heavy"/>
              </a:rPr>
              <a:t>OBJETIVO B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304385" y="5686425"/>
            <a:ext cx="2573425" cy="39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416">
                <a:solidFill>
                  <a:srgbClr val="FFFFFF"/>
                </a:solidFill>
                <a:latin typeface="Jannah Heavy"/>
              </a:rPr>
              <a:t>OBJETIVO C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369310" y="5550965"/>
            <a:ext cx="6131856" cy="609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95"/>
              </a:lnSpc>
            </a:pPr>
            <a:r>
              <a:rPr lang="en-US" sz="1919">
                <a:solidFill>
                  <a:srgbClr val="545454"/>
                </a:solidFill>
                <a:latin typeface="Jannah"/>
              </a:rPr>
              <a:t>Analisar os benefícios da implementação do CMMI em organizações de TI.</a:t>
            </a:r>
          </a:p>
        </p:txBody>
      </p:sp>
      <p:grpSp>
        <p:nvGrpSpPr>
          <p:cNvPr name="Group 32" id="32"/>
          <p:cNvGrpSpPr/>
          <p:nvPr/>
        </p:nvGrpSpPr>
        <p:grpSpPr>
          <a:xfrm rot="-2700000">
            <a:off x="14933571" y="-4875932"/>
            <a:ext cx="5852739" cy="8669109"/>
            <a:chOff x="0" y="0"/>
            <a:chExt cx="1541462" cy="228322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7755540">
            <a:off x="-2967378" y="6742882"/>
            <a:ext cx="5852739" cy="8669109"/>
            <a:chOff x="0" y="0"/>
            <a:chExt cx="1541462" cy="2283222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-2700000">
            <a:off x="14933571" y="-5236688"/>
            <a:ext cx="5852739" cy="8669109"/>
            <a:chOff x="0" y="0"/>
            <a:chExt cx="1541462" cy="2283222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7755540">
            <a:off x="-2931291" y="7101829"/>
            <a:ext cx="5852739" cy="8669109"/>
            <a:chOff x="0" y="0"/>
            <a:chExt cx="1541462" cy="2283222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4" id="44"/>
          <p:cNvGrpSpPr/>
          <p:nvPr/>
        </p:nvGrpSpPr>
        <p:grpSpPr>
          <a:xfrm rot="-2700000">
            <a:off x="14933571" y="-5695833"/>
            <a:ext cx="5852739" cy="8669109"/>
            <a:chOff x="0" y="0"/>
            <a:chExt cx="1541462" cy="2283222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7" id="47"/>
          <p:cNvGrpSpPr/>
          <p:nvPr/>
        </p:nvGrpSpPr>
        <p:grpSpPr>
          <a:xfrm rot="7755540">
            <a:off x="-2885362" y="7558670"/>
            <a:ext cx="5852739" cy="8669109"/>
            <a:chOff x="0" y="0"/>
            <a:chExt cx="1541462" cy="2283222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49" id="4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0" id="50"/>
          <p:cNvSpPr/>
          <p:nvPr/>
        </p:nvSpPr>
        <p:spPr>
          <a:xfrm flipH="false" flipV="false" rot="-10800000">
            <a:off x="3577971" y="9237227"/>
            <a:ext cx="11132059" cy="479961"/>
          </a:xfrm>
          <a:custGeom>
            <a:avLst/>
            <a:gdLst/>
            <a:ahLst/>
            <a:cxnLst/>
            <a:rect r="r" b="b" t="t" l="l"/>
            <a:pathLst>
              <a:path h="479961" w="11132059">
                <a:moveTo>
                  <a:pt x="0" y="0"/>
                </a:moveTo>
                <a:lnTo>
                  <a:pt x="11132058" y="0"/>
                </a:lnTo>
                <a:lnTo>
                  <a:pt x="11132058" y="479960"/>
                </a:lnTo>
                <a:lnTo>
                  <a:pt x="0" y="479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sp>
        <p:nvSpPr>
          <p:cNvPr name="TextBox 51" id="51"/>
          <p:cNvSpPr txBox="true"/>
          <p:nvPr/>
        </p:nvSpPr>
        <p:spPr>
          <a:xfrm rot="0">
            <a:off x="7134147" y="4375307"/>
            <a:ext cx="6131856" cy="609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95"/>
              </a:lnSpc>
            </a:pPr>
            <a:r>
              <a:rPr lang="en-US" sz="1919">
                <a:solidFill>
                  <a:srgbClr val="545454"/>
                </a:solidFill>
                <a:latin typeface="Jannah"/>
              </a:rPr>
              <a:t> Explorar os diferentes níveis de maturidade do CMMI.</a:t>
            </a:r>
          </a:p>
          <a:p>
            <a:pPr>
              <a:lnSpc>
                <a:spcPts val="2495"/>
              </a:lnSpc>
            </a:pPr>
          </a:p>
        </p:txBody>
      </p:sp>
      <p:sp>
        <p:nvSpPr>
          <p:cNvPr name="TextBox 52" id="52"/>
          <p:cNvSpPr txBox="true"/>
          <p:nvPr/>
        </p:nvSpPr>
        <p:spPr>
          <a:xfrm rot="0">
            <a:off x="7134147" y="3282082"/>
            <a:ext cx="7269786" cy="609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95"/>
              </a:lnSpc>
            </a:pPr>
            <a:r>
              <a:rPr lang="en-US" sz="1919">
                <a:solidFill>
                  <a:srgbClr val="545454"/>
                </a:solidFill>
                <a:latin typeface="Jannah"/>
              </a:rPr>
              <a:t> Compreender o que é o CMMI e sua importância na Gestão e Governança de TI. </a:t>
            </a:r>
          </a:p>
        </p:txBody>
      </p:sp>
      <p:grpSp>
        <p:nvGrpSpPr>
          <p:cNvPr name="Group 53" id="53"/>
          <p:cNvGrpSpPr/>
          <p:nvPr/>
        </p:nvGrpSpPr>
        <p:grpSpPr>
          <a:xfrm rot="0">
            <a:off x="4048047" y="6668984"/>
            <a:ext cx="10355886" cy="881556"/>
            <a:chOff x="0" y="0"/>
            <a:chExt cx="2727476" cy="232179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2727476" cy="232179"/>
            </a:xfrm>
            <a:custGeom>
              <a:avLst/>
              <a:gdLst/>
              <a:ahLst/>
              <a:cxnLst/>
              <a:rect r="r" b="b" t="t" l="l"/>
              <a:pathLst>
                <a:path h="232179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232179"/>
                  </a:lnTo>
                  <a:lnTo>
                    <a:pt x="0" y="232179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miter/>
            </a:ln>
          </p:spPr>
        </p:sp>
        <p:sp>
          <p:nvSpPr>
            <p:cNvPr name="TextBox 55" id="5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6" id="56"/>
          <p:cNvSpPr txBox="true"/>
          <p:nvPr/>
        </p:nvSpPr>
        <p:spPr>
          <a:xfrm rot="0">
            <a:off x="4560722" y="6935684"/>
            <a:ext cx="2573425" cy="39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416">
                <a:solidFill>
                  <a:srgbClr val="FFFFFF"/>
                </a:solidFill>
                <a:latin typeface="Jannah Heavy"/>
              </a:rPr>
              <a:t>OBJETIVO C</a:t>
            </a:r>
          </a:p>
        </p:txBody>
      </p:sp>
      <p:grpSp>
        <p:nvGrpSpPr>
          <p:cNvPr name="Group 57" id="57"/>
          <p:cNvGrpSpPr/>
          <p:nvPr/>
        </p:nvGrpSpPr>
        <p:grpSpPr>
          <a:xfrm rot="0">
            <a:off x="4048047" y="6668984"/>
            <a:ext cx="3086100" cy="881556"/>
            <a:chOff x="0" y="0"/>
            <a:chExt cx="812800" cy="232179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812800" cy="232179"/>
            </a:xfrm>
            <a:custGeom>
              <a:avLst/>
              <a:gdLst/>
              <a:ahLst/>
              <a:cxnLst/>
              <a:rect r="r" b="b" t="t" l="l"/>
              <a:pathLst>
                <a:path h="23217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32179"/>
                  </a:lnTo>
                  <a:lnTo>
                    <a:pt x="0" y="232179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59" id="5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0" id="60"/>
          <p:cNvSpPr txBox="true"/>
          <p:nvPr/>
        </p:nvSpPr>
        <p:spPr>
          <a:xfrm rot="0">
            <a:off x="4304385" y="6855758"/>
            <a:ext cx="2573425" cy="39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416">
                <a:solidFill>
                  <a:srgbClr val="FFFFFF"/>
                </a:solidFill>
                <a:latin typeface="Jannah Heavy"/>
              </a:rPr>
              <a:t>OBJETIVO D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7369310" y="6719455"/>
            <a:ext cx="6131856" cy="609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95"/>
              </a:lnSpc>
            </a:pPr>
            <a:r>
              <a:rPr lang="en-US" sz="1919">
                <a:solidFill>
                  <a:srgbClr val="545454"/>
                </a:solidFill>
                <a:latin typeface="Jannah"/>
              </a:rPr>
              <a:t> Discutir desafios comuns na adoção do CMMI e estratégias para superá-los. </a:t>
            </a:r>
          </a:p>
        </p:txBody>
      </p:sp>
      <p:grpSp>
        <p:nvGrpSpPr>
          <p:cNvPr name="Group 62" id="62"/>
          <p:cNvGrpSpPr/>
          <p:nvPr/>
        </p:nvGrpSpPr>
        <p:grpSpPr>
          <a:xfrm rot="0">
            <a:off x="3966057" y="7855340"/>
            <a:ext cx="10355886" cy="881556"/>
            <a:chOff x="0" y="0"/>
            <a:chExt cx="2727476" cy="232179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2727476" cy="232179"/>
            </a:xfrm>
            <a:custGeom>
              <a:avLst/>
              <a:gdLst/>
              <a:ahLst/>
              <a:cxnLst/>
              <a:rect r="r" b="b" t="t" l="l"/>
              <a:pathLst>
                <a:path h="232179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232179"/>
                  </a:lnTo>
                  <a:lnTo>
                    <a:pt x="0" y="232179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miter/>
            </a:ln>
          </p:spPr>
        </p:sp>
        <p:sp>
          <p:nvSpPr>
            <p:cNvPr name="TextBox 64" id="6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5" id="65"/>
          <p:cNvGrpSpPr/>
          <p:nvPr/>
        </p:nvGrpSpPr>
        <p:grpSpPr>
          <a:xfrm rot="0">
            <a:off x="3966057" y="7842491"/>
            <a:ext cx="3168090" cy="881556"/>
            <a:chOff x="0" y="0"/>
            <a:chExt cx="834394" cy="232179"/>
          </a:xfrm>
        </p:grpSpPr>
        <p:sp>
          <p:nvSpPr>
            <p:cNvPr name="Freeform 66" id="66"/>
            <p:cNvSpPr/>
            <p:nvPr/>
          </p:nvSpPr>
          <p:spPr>
            <a:xfrm flipH="false" flipV="false" rot="0">
              <a:off x="0" y="0"/>
              <a:ext cx="834394" cy="232179"/>
            </a:xfrm>
            <a:custGeom>
              <a:avLst/>
              <a:gdLst/>
              <a:ahLst/>
              <a:cxnLst/>
              <a:rect r="r" b="b" t="t" l="l"/>
              <a:pathLst>
                <a:path h="232179" w="834394">
                  <a:moveTo>
                    <a:pt x="0" y="0"/>
                  </a:moveTo>
                  <a:lnTo>
                    <a:pt x="834394" y="0"/>
                  </a:lnTo>
                  <a:lnTo>
                    <a:pt x="834394" y="232179"/>
                  </a:lnTo>
                  <a:lnTo>
                    <a:pt x="0" y="232179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67" id="6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8" id="68"/>
          <p:cNvSpPr txBox="true"/>
          <p:nvPr/>
        </p:nvSpPr>
        <p:spPr>
          <a:xfrm rot="0">
            <a:off x="4304385" y="8045840"/>
            <a:ext cx="2573425" cy="39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416">
                <a:solidFill>
                  <a:srgbClr val="FFFFFF"/>
                </a:solidFill>
                <a:latin typeface="Jannah Heavy"/>
              </a:rPr>
              <a:t>OBJETIVO E</a:t>
            </a:r>
          </a:p>
        </p:txBody>
      </p:sp>
      <p:sp>
        <p:nvSpPr>
          <p:cNvPr name="TextBox 69" id="69"/>
          <p:cNvSpPr txBox="true"/>
          <p:nvPr/>
        </p:nvSpPr>
        <p:spPr>
          <a:xfrm rot="0">
            <a:off x="7369310" y="7864865"/>
            <a:ext cx="6952633" cy="922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95"/>
              </a:lnSpc>
            </a:pPr>
            <a:r>
              <a:rPr lang="en-US" sz="1919">
                <a:solidFill>
                  <a:srgbClr val="545454"/>
                </a:solidFill>
                <a:latin typeface="Jannah"/>
              </a:rPr>
              <a:t>Apresentar um caso de sucesso de implementação do CMMI em uma organização de TI.</a:t>
            </a:r>
          </a:p>
          <a:p>
            <a:pPr>
              <a:lnSpc>
                <a:spcPts val="2495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6474984" y="799694"/>
            <a:ext cx="5852739" cy="8669109"/>
            <a:chOff x="0" y="0"/>
            <a:chExt cx="1541462" cy="228322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700000">
            <a:off x="16972214" y="759751"/>
            <a:ext cx="5852739" cy="8669109"/>
            <a:chOff x="0" y="0"/>
            <a:chExt cx="1541462" cy="22832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2700000">
            <a:off x="10108517" y="-5762255"/>
            <a:ext cx="6664400" cy="8669109"/>
            <a:chOff x="0" y="0"/>
            <a:chExt cx="1755233" cy="22832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2700000">
            <a:off x="3946024" y="-4658517"/>
            <a:ext cx="9393124" cy="21037266"/>
            <a:chOff x="0" y="0"/>
            <a:chExt cx="2473909" cy="55406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473909" cy="5540679"/>
            </a:xfrm>
            <a:custGeom>
              <a:avLst/>
              <a:gdLst/>
              <a:ahLst/>
              <a:cxnLst/>
              <a:rect r="r" b="b" t="t" l="l"/>
              <a:pathLst>
                <a:path h="5540679" w="2473909">
                  <a:moveTo>
                    <a:pt x="0" y="0"/>
                  </a:moveTo>
                  <a:lnTo>
                    <a:pt x="2473909" y="0"/>
                  </a:lnTo>
                  <a:lnTo>
                    <a:pt x="2473909" y="5540679"/>
                  </a:lnTo>
                  <a:lnTo>
                    <a:pt x="0" y="5540679"/>
                  </a:lnTo>
                  <a:close/>
                </a:path>
              </a:pathLst>
            </a:custGeom>
            <a:solidFill>
              <a:srgbClr val="EEEEEE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-8100000">
            <a:off x="-2544752" y="7355436"/>
            <a:ext cx="11929395" cy="514338"/>
          </a:xfrm>
          <a:custGeom>
            <a:avLst/>
            <a:gdLst/>
            <a:ahLst/>
            <a:cxnLst/>
            <a:rect r="r" b="b" t="t" l="l"/>
            <a:pathLst>
              <a:path h="514338" w="11929395">
                <a:moveTo>
                  <a:pt x="0" y="0"/>
                </a:moveTo>
                <a:lnTo>
                  <a:pt x="11929395" y="0"/>
                </a:lnTo>
                <a:lnTo>
                  <a:pt x="11929395" y="514338"/>
                </a:lnTo>
                <a:lnTo>
                  <a:pt x="0" y="51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8100000">
            <a:off x="6802116" y="2714655"/>
            <a:ext cx="11929395" cy="514338"/>
          </a:xfrm>
          <a:custGeom>
            <a:avLst/>
            <a:gdLst/>
            <a:ahLst/>
            <a:cxnLst/>
            <a:rect r="r" b="b" t="t" l="l"/>
            <a:pathLst>
              <a:path h="514338" w="11929395">
                <a:moveTo>
                  <a:pt x="0" y="514338"/>
                </a:moveTo>
                <a:lnTo>
                  <a:pt x="11929395" y="514338"/>
                </a:lnTo>
                <a:lnTo>
                  <a:pt x="11929395" y="0"/>
                </a:lnTo>
                <a:lnTo>
                  <a:pt x="0" y="0"/>
                </a:lnTo>
                <a:lnTo>
                  <a:pt x="0" y="51433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657113" y="1512259"/>
            <a:ext cx="9590217" cy="2341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</a:rPr>
              <a:t>O Capability Maturity Model Integration, ou CMMI, é um conjunto de melhores práticas desenvolvidas pelo Software Engineering Institute (SEI) da Carnegie Mellon University. Ele oferece um framework para avaliar e aprimorar a maturidade dos processos nas organizações, focando na melhoria contínua e na otimização de processos em diferentes áreas, incluindo Gestão e Governança de TI.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57113" y="1009339"/>
            <a:ext cx="7557058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023D54"/>
                </a:solidFill>
                <a:latin typeface="Jannah Medium"/>
              </a:rPr>
              <a:t> O que é CMMI?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588760" y="4176245"/>
            <a:ext cx="7557058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023D54"/>
                </a:solidFill>
                <a:latin typeface="Jannah Medium"/>
              </a:rPr>
              <a:t>História e origem do CMMI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819469" y="6984066"/>
            <a:ext cx="7557058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023D54"/>
                </a:solidFill>
                <a:latin typeface="Jannah Medium"/>
              </a:rPr>
              <a:t>Importância para a Gestão e Governança de TI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631482" y="4709496"/>
            <a:ext cx="9165378" cy="195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</a:rPr>
              <a:t>O CMMI evoluiu a partir dos modelos anteriores de maturidade, como o CMM (Capability Maturity Model), que surgiu nos anos 80. O CMMI integrou os conceitos desses modelos e expandiu sua aplicação para diversas áreas além do desenvolvimento de software.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819469" y="7698105"/>
            <a:ext cx="7557058" cy="1950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</a:rPr>
              <a:t>O CMMI oferece um roteiro claro para organizações melhorarem seus processos de TI. Isso resulta em maior eficiência, qualidade aprimorada e capacidade de prever e gerenciar os resultados dos projetos de TI de maneira mais eficaz.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577971" y="2501273"/>
            <a:ext cx="11132059" cy="7215914"/>
            <a:chOff x="0" y="0"/>
            <a:chExt cx="2931900" cy="19004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31900" cy="1900488"/>
            </a:xfrm>
            <a:custGeom>
              <a:avLst/>
              <a:gdLst/>
              <a:ahLst/>
              <a:cxnLst/>
              <a:rect r="r" b="b" t="t" l="l"/>
              <a:pathLst>
                <a:path h="1900488" w="2931900">
                  <a:moveTo>
                    <a:pt x="0" y="0"/>
                  </a:moveTo>
                  <a:lnTo>
                    <a:pt x="2931900" y="0"/>
                  </a:lnTo>
                  <a:lnTo>
                    <a:pt x="2931900" y="1900488"/>
                  </a:lnTo>
                  <a:lnTo>
                    <a:pt x="0" y="1900488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048047" y="3169745"/>
            <a:ext cx="10355886" cy="861131"/>
            <a:chOff x="0" y="0"/>
            <a:chExt cx="2727476" cy="226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27476" cy="226800"/>
            </a:xfrm>
            <a:custGeom>
              <a:avLst/>
              <a:gdLst/>
              <a:ahLst/>
              <a:cxnLst/>
              <a:rect r="r" b="b" t="t" l="l"/>
              <a:pathLst>
                <a:path h="226800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226800"/>
                  </a:lnTo>
                  <a:lnTo>
                    <a:pt x="0" y="22680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95250"/>
              <a:ext cx="812800" cy="908050"/>
            </a:xfrm>
            <a:prstGeom prst="rect">
              <a:avLst/>
            </a:prstGeom>
          </p:spPr>
          <p:txBody>
            <a:bodyPr anchor="t" rtlCol="false" tIns="76200" lIns="76200" bIns="76200" rIns="76200"/>
            <a:lstStyle/>
            <a:p>
              <a:pPr algn="ctr">
                <a:lnSpc>
                  <a:spcPts val="362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048047" y="4332895"/>
            <a:ext cx="10355886" cy="810605"/>
            <a:chOff x="0" y="0"/>
            <a:chExt cx="2727476" cy="21349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27476" cy="213493"/>
            </a:xfrm>
            <a:custGeom>
              <a:avLst/>
              <a:gdLst/>
              <a:ahLst/>
              <a:cxnLst/>
              <a:rect r="r" b="b" t="t" l="l"/>
              <a:pathLst>
                <a:path h="213493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213493"/>
                  </a:lnTo>
                  <a:lnTo>
                    <a:pt x="0" y="213493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048047" y="5448300"/>
            <a:ext cx="10355886" cy="1253658"/>
            <a:chOff x="0" y="0"/>
            <a:chExt cx="2727476" cy="33018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727476" cy="330181"/>
            </a:xfrm>
            <a:custGeom>
              <a:avLst/>
              <a:gdLst/>
              <a:ahLst/>
              <a:cxnLst/>
              <a:rect r="r" b="b" t="t" l="l"/>
              <a:pathLst>
                <a:path h="330181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330181"/>
                  </a:lnTo>
                  <a:lnTo>
                    <a:pt x="0" y="330181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48047" y="3169745"/>
            <a:ext cx="3086100" cy="861131"/>
            <a:chOff x="0" y="0"/>
            <a:chExt cx="812800" cy="226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226800"/>
            </a:xfrm>
            <a:custGeom>
              <a:avLst/>
              <a:gdLst/>
              <a:ahLst/>
              <a:cxnLst/>
              <a:rect r="r" b="b" t="t" l="l"/>
              <a:pathLst>
                <a:path h="226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26800"/>
                  </a:lnTo>
                  <a:lnTo>
                    <a:pt x="0" y="226800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048047" y="4354725"/>
            <a:ext cx="3086100" cy="788775"/>
            <a:chOff x="0" y="0"/>
            <a:chExt cx="812800" cy="20774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207743"/>
            </a:xfrm>
            <a:custGeom>
              <a:avLst/>
              <a:gdLst/>
              <a:ahLst/>
              <a:cxnLst/>
              <a:rect r="r" b="b" t="t" l="l"/>
              <a:pathLst>
                <a:path h="20774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07743"/>
                  </a:lnTo>
                  <a:lnTo>
                    <a:pt x="0" y="207743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4048047" y="5482629"/>
            <a:ext cx="3086100" cy="1182629"/>
            <a:chOff x="0" y="0"/>
            <a:chExt cx="812800" cy="31147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311474"/>
            </a:xfrm>
            <a:custGeom>
              <a:avLst/>
              <a:gdLst/>
              <a:ahLst/>
              <a:cxnLst/>
              <a:rect r="r" b="b" t="t" l="l"/>
              <a:pathLst>
                <a:path h="31147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11474"/>
                  </a:lnTo>
                  <a:lnTo>
                    <a:pt x="0" y="311474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3512378" y="684198"/>
            <a:ext cx="11197651" cy="482789"/>
          </a:xfrm>
          <a:custGeom>
            <a:avLst/>
            <a:gdLst/>
            <a:ahLst/>
            <a:cxnLst/>
            <a:rect r="r" b="b" t="t" l="l"/>
            <a:pathLst>
              <a:path h="482789" w="11197651">
                <a:moveTo>
                  <a:pt x="0" y="0"/>
                </a:moveTo>
                <a:lnTo>
                  <a:pt x="11197651" y="0"/>
                </a:lnTo>
                <a:lnTo>
                  <a:pt x="11197651" y="482789"/>
                </a:lnTo>
                <a:lnTo>
                  <a:pt x="0" y="4827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3577971" y="750873"/>
            <a:ext cx="11132059" cy="2152171"/>
            <a:chOff x="0" y="0"/>
            <a:chExt cx="2931900" cy="56682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931900" cy="566827"/>
            </a:xfrm>
            <a:custGeom>
              <a:avLst/>
              <a:gdLst/>
              <a:ahLst/>
              <a:cxnLst/>
              <a:rect r="r" b="b" t="t" l="l"/>
              <a:pathLst>
                <a:path h="566827" w="2931900">
                  <a:moveTo>
                    <a:pt x="0" y="0"/>
                  </a:moveTo>
                  <a:lnTo>
                    <a:pt x="2931900" y="0"/>
                  </a:lnTo>
                  <a:lnTo>
                    <a:pt x="2931900" y="566827"/>
                  </a:lnTo>
                  <a:lnTo>
                    <a:pt x="0" y="566827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2140181" y="1033485"/>
            <a:ext cx="14171619" cy="723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0"/>
              </a:lnSpc>
            </a:pPr>
            <a:r>
              <a:rPr lang="en-US" sz="4500">
                <a:solidFill>
                  <a:srgbClr val="FFFFFF"/>
                </a:solidFill>
                <a:latin typeface="Jannah Medium"/>
              </a:rPr>
              <a:t> Maturidade do Processo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304385" y="3363946"/>
            <a:ext cx="2573425" cy="39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416">
                <a:solidFill>
                  <a:srgbClr val="FFFFFF"/>
                </a:solidFill>
                <a:latin typeface="Jannah Heavy"/>
              </a:rPr>
              <a:t>NÍVEL 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304385" y="4473896"/>
            <a:ext cx="2573425" cy="39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416">
                <a:solidFill>
                  <a:srgbClr val="FFFFFF"/>
                </a:solidFill>
                <a:latin typeface="Jannah Heavy"/>
              </a:rPr>
              <a:t>NÍVEL 2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304385" y="5864028"/>
            <a:ext cx="2573425" cy="39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416">
                <a:solidFill>
                  <a:srgbClr val="FFFFFF"/>
                </a:solidFill>
                <a:latin typeface="Jannah Heavy"/>
              </a:rPr>
              <a:t>NÍVEL 3 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292724" y="5541440"/>
            <a:ext cx="7029220" cy="1160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1"/>
              </a:lnSpc>
            </a:pPr>
            <a:r>
              <a:rPr lang="en-US" sz="2370">
                <a:solidFill>
                  <a:srgbClr val="545454"/>
                </a:solidFill>
                <a:latin typeface="Jannah"/>
              </a:rPr>
              <a:t>Definido: Processos são padronizados e documentados, e a organização foca na melhoria contínua. </a:t>
            </a:r>
          </a:p>
        </p:txBody>
      </p:sp>
      <p:grpSp>
        <p:nvGrpSpPr>
          <p:cNvPr name="Group 32" id="32"/>
          <p:cNvGrpSpPr/>
          <p:nvPr/>
        </p:nvGrpSpPr>
        <p:grpSpPr>
          <a:xfrm rot="-2700000">
            <a:off x="14933571" y="-4875932"/>
            <a:ext cx="5852739" cy="8669109"/>
            <a:chOff x="0" y="0"/>
            <a:chExt cx="1541462" cy="228322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7755540">
            <a:off x="-2967378" y="6742882"/>
            <a:ext cx="5852739" cy="8669109"/>
            <a:chOff x="0" y="0"/>
            <a:chExt cx="1541462" cy="2283222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-2700000">
            <a:off x="14933571" y="-5236688"/>
            <a:ext cx="5852739" cy="8669109"/>
            <a:chOff x="0" y="0"/>
            <a:chExt cx="1541462" cy="2283222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7755540">
            <a:off x="-2931291" y="7101829"/>
            <a:ext cx="5852739" cy="8669109"/>
            <a:chOff x="0" y="0"/>
            <a:chExt cx="1541462" cy="2283222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4" id="44"/>
          <p:cNvGrpSpPr/>
          <p:nvPr/>
        </p:nvGrpSpPr>
        <p:grpSpPr>
          <a:xfrm rot="-2700000">
            <a:off x="14933571" y="-5695833"/>
            <a:ext cx="5852739" cy="8669109"/>
            <a:chOff x="0" y="0"/>
            <a:chExt cx="1541462" cy="2283222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7" id="47"/>
          <p:cNvGrpSpPr/>
          <p:nvPr/>
        </p:nvGrpSpPr>
        <p:grpSpPr>
          <a:xfrm rot="7755540">
            <a:off x="-2885362" y="7558670"/>
            <a:ext cx="5852739" cy="8669109"/>
            <a:chOff x="0" y="0"/>
            <a:chExt cx="1541462" cy="2283222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49" id="4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0" id="50"/>
          <p:cNvSpPr/>
          <p:nvPr/>
        </p:nvSpPr>
        <p:spPr>
          <a:xfrm flipH="false" flipV="false" rot="-10800000">
            <a:off x="3577971" y="9237227"/>
            <a:ext cx="11132059" cy="479961"/>
          </a:xfrm>
          <a:custGeom>
            <a:avLst/>
            <a:gdLst/>
            <a:ahLst/>
            <a:cxnLst/>
            <a:rect r="r" b="b" t="t" l="l"/>
            <a:pathLst>
              <a:path h="479961" w="11132059">
                <a:moveTo>
                  <a:pt x="0" y="0"/>
                </a:moveTo>
                <a:lnTo>
                  <a:pt x="11132058" y="0"/>
                </a:lnTo>
                <a:lnTo>
                  <a:pt x="11132058" y="479960"/>
                </a:lnTo>
                <a:lnTo>
                  <a:pt x="0" y="479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sp>
        <p:nvSpPr>
          <p:cNvPr name="TextBox 51" id="51"/>
          <p:cNvSpPr txBox="true"/>
          <p:nvPr/>
        </p:nvSpPr>
        <p:spPr>
          <a:xfrm rot="0">
            <a:off x="7134147" y="4365782"/>
            <a:ext cx="7187796" cy="769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45"/>
              </a:lnSpc>
            </a:pPr>
            <a:r>
              <a:rPr lang="en-US" sz="2419">
                <a:solidFill>
                  <a:srgbClr val="545454"/>
                </a:solidFill>
                <a:latin typeface="Jannah"/>
              </a:rPr>
              <a:t> Gerenciado: Processos são documentados e controlados, mas ainda podem ser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7134147" y="3272557"/>
            <a:ext cx="7269786" cy="769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45"/>
              </a:lnSpc>
            </a:pPr>
            <a:r>
              <a:rPr lang="en-US" sz="2419">
                <a:solidFill>
                  <a:srgbClr val="545454"/>
                </a:solidFill>
                <a:latin typeface="Jannah"/>
              </a:rPr>
              <a:t>Inicial : Processos imprevisíveis, sem padronização ou controle. </a:t>
            </a:r>
          </a:p>
        </p:txBody>
      </p:sp>
      <p:grpSp>
        <p:nvGrpSpPr>
          <p:cNvPr name="Group 53" id="53"/>
          <p:cNvGrpSpPr/>
          <p:nvPr/>
        </p:nvGrpSpPr>
        <p:grpSpPr>
          <a:xfrm rot="0">
            <a:off x="4048047" y="6854358"/>
            <a:ext cx="10355886" cy="1267682"/>
            <a:chOff x="0" y="0"/>
            <a:chExt cx="2727476" cy="333875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2727476" cy="333875"/>
            </a:xfrm>
            <a:custGeom>
              <a:avLst/>
              <a:gdLst/>
              <a:ahLst/>
              <a:cxnLst/>
              <a:rect r="r" b="b" t="t" l="l"/>
              <a:pathLst>
                <a:path h="333875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333875"/>
                  </a:lnTo>
                  <a:lnTo>
                    <a:pt x="0" y="33387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miter/>
            </a:ln>
          </p:spPr>
        </p:sp>
        <p:sp>
          <p:nvSpPr>
            <p:cNvPr name="TextBox 55" id="5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6" id="56"/>
          <p:cNvGrpSpPr/>
          <p:nvPr/>
        </p:nvGrpSpPr>
        <p:grpSpPr>
          <a:xfrm rot="0">
            <a:off x="4048047" y="6854358"/>
            <a:ext cx="3086100" cy="1267682"/>
            <a:chOff x="0" y="0"/>
            <a:chExt cx="812800" cy="333875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812800" cy="333875"/>
            </a:xfrm>
            <a:custGeom>
              <a:avLst/>
              <a:gdLst/>
              <a:ahLst/>
              <a:cxnLst/>
              <a:rect r="r" b="b" t="t" l="l"/>
              <a:pathLst>
                <a:path h="33387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33875"/>
                  </a:lnTo>
                  <a:lnTo>
                    <a:pt x="0" y="333875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58" id="5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9" id="59"/>
          <p:cNvSpPr txBox="true"/>
          <p:nvPr/>
        </p:nvSpPr>
        <p:spPr>
          <a:xfrm rot="0">
            <a:off x="4304385" y="7370467"/>
            <a:ext cx="2573425" cy="39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416">
                <a:solidFill>
                  <a:srgbClr val="FFFFFF"/>
                </a:solidFill>
                <a:latin typeface="Jannah Heavy"/>
              </a:rPr>
              <a:t>NÍVEL 4 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7292724" y="6949608"/>
            <a:ext cx="7111210" cy="1159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45"/>
              </a:lnSpc>
            </a:pPr>
            <a:r>
              <a:rPr lang="en-US" sz="2419">
                <a:solidFill>
                  <a:srgbClr val="545454"/>
                </a:solidFill>
                <a:latin typeface="Jannah"/>
              </a:rPr>
              <a:t>Gerenciado Quantitativamente: Processos são medidos e controlados usando métricas quantitativas. </a:t>
            </a:r>
          </a:p>
        </p:txBody>
      </p:sp>
      <p:grpSp>
        <p:nvGrpSpPr>
          <p:cNvPr name="Group 61" id="61"/>
          <p:cNvGrpSpPr/>
          <p:nvPr/>
        </p:nvGrpSpPr>
        <p:grpSpPr>
          <a:xfrm rot="0">
            <a:off x="4048047" y="8530759"/>
            <a:ext cx="10355886" cy="970383"/>
            <a:chOff x="0" y="0"/>
            <a:chExt cx="2727476" cy="255574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2727476" cy="255574"/>
            </a:xfrm>
            <a:custGeom>
              <a:avLst/>
              <a:gdLst/>
              <a:ahLst/>
              <a:cxnLst/>
              <a:rect r="r" b="b" t="t" l="l"/>
              <a:pathLst>
                <a:path h="255574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255574"/>
                  </a:lnTo>
                  <a:lnTo>
                    <a:pt x="0" y="255574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miter/>
            </a:ln>
          </p:spPr>
        </p:sp>
        <p:sp>
          <p:nvSpPr>
            <p:cNvPr name="TextBox 63" id="6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4" id="64"/>
          <p:cNvGrpSpPr/>
          <p:nvPr/>
        </p:nvGrpSpPr>
        <p:grpSpPr>
          <a:xfrm rot="0">
            <a:off x="4007052" y="8518722"/>
            <a:ext cx="3168090" cy="963576"/>
            <a:chOff x="0" y="0"/>
            <a:chExt cx="834394" cy="253781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834394" cy="253781"/>
            </a:xfrm>
            <a:custGeom>
              <a:avLst/>
              <a:gdLst/>
              <a:ahLst/>
              <a:cxnLst/>
              <a:rect r="r" b="b" t="t" l="l"/>
              <a:pathLst>
                <a:path h="253781" w="834394">
                  <a:moveTo>
                    <a:pt x="0" y="0"/>
                  </a:moveTo>
                  <a:lnTo>
                    <a:pt x="834394" y="0"/>
                  </a:lnTo>
                  <a:lnTo>
                    <a:pt x="834394" y="253781"/>
                  </a:lnTo>
                  <a:lnTo>
                    <a:pt x="0" y="253781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66" id="6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7" id="67"/>
          <p:cNvSpPr txBox="true"/>
          <p:nvPr/>
        </p:nvSpPr>
        <p:spPr>
          <a:xfrm rot="0">
            <a:off x="4847292" y="8718747"/>
            <a:ext cx="1487610" cy="39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416">
                <a:solidFill>
                  <a:srgbClr val="FFFFFF"/>
                </a:solidFill>
                <a:latin typeface="Jannah Heavy"/>
              </a:rPr>
              <a:t>NÍVEL 5 </a:t>
            </a:r>
          </a:p>
        </p:txBody>
      </p:sp>
      <p:sp>
        <p:nvSpPr>
          <p:cNvPr name="TextBox 68" id="68"/>
          <p:cNvSpPr txBox="true"/>
          <p:nvPr/>
        </p:nvSpPr>
        <p:spPr>
          <a:xfrm rot="0">
            <a:off x="7292724" y="8728272"/>
            <a:ext cx="6952633" cy="1159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45"/>
              </a:lnSpc>
            </a:pPr>
            <a:r>
              <a:rPr lang="en-US" sz="2419">
                <a:solidFill>
                  <a:srgbClr val="545454"/>
                </a:solidFill>
                <a:latin typeface="Jannah"/>
              </a:rPr>
              <a:t>Otimizado: Foco na melhoria contínua e na otimização de processos. </a:t>
            </a:r>
          </a:p>
          <a:p>
            <a:pPr>
              <a:lnSpc>
                <a:spcPts val="3145"/>
              </a:lnSpc>
            </a:pPr>
          </a:p>
        </p:txBody>
      </p:sp>
      <p:sp>
        <p:nvSpPr>
          <p:cNvPr name="TextBox 69" id="69"/>
          <p:cNvSpPr txBox="true"/>
          <p:nvPr/>
        </p:nvSpPr>
        <p:spPr>
          <a:xfrm rot="0">
            <a:off x="2140181" y="1996273"/>
            <a:ext cx="14171619" cy="57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3600">
                <a:solidFill>
                  <a:srgbClr val="FFFFFF"/>
                </a:solidFill>
                <a:latin typeface="Jannah Medium"/>
              </a:rPr>
              <a:t>Explicação dos níveis de maturidade do CMMI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856811">
            <a:off x="11662908" y="-2197000"/>
            <a:ext cx="3945204" cy="5739284"/>
            <a:chOff x="0" y="0"/>
            <a:chExt cx="5260272" cy="765237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8325" t="0" r="28325" b="0"/>
            <a:stretch>
              <a:fillRect/>
            </a:stretch>
          </p:blipFill>
          <p:spPr>
            <a:xfrm flipH="false" flipV="false"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856811">
            <a:off x="15314854" y="74912"/>
            <a:ext cx="3945204" cy="5739284"/>
            <a:chOff x="0" y="0"/>
            <a:chExt cx="5260272" cy="7652379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30695" t="0" r="30695" b="0"/>
            <a:stretch>
              <a:fillRect/>
            </a:stretch>
          </p:blipFill>
          <p:spPr>
            <a:xfrm flipH="false" flipV="false"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856811">
            <a:off x="8788444" y="9131130"/>
            <a:ext cx="3945204" cy="5739284"/>
            <a:chOff x="0" y="0"/>
            <a:chExt cx="5260272" cy="7652379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30652" t="0" r="30652" b="0"/>
            <a:stretch>
              <a:fillRect/>
            </a:stretch>
          </p:blipFill>
          <p:spPr>
            <a:xfrm flipH="false" flipV="false"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856811">
            <a:off x="10211097" y="3506921"/>
            <a:ext cx="3945204" cy="5739284"/>
            <a:chOff x="0" y="0"/>
            <a:chExt cx="5260272" cy="7652379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/>
            <a:srcRect l="38528" t="0" r="38528" b="0"/>
            <a:stretch>
              <a:fillRect/>
            </a:stretch>
          </p:blipFill>
          <p:spPr>
            <a:xfrm flipH="false" flipV="false"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856811">
            <a:off x="13841470" y="5863587"/>
            <a:ext cx="3945204" cy="5739284"/>
            <a:chOff x="0" y="0"/>
            <a:chExt cx="5260272" cy="7652379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6"/>
            <a:srcRect l="57025" t="0" r="13502" b="0"/>
            <a:stretch>
              <a:fillRect/>
            </a:stretch>
          </p:blipFill>
          <p:spPr>
            <a:xfrm flipH="false" flipV="false"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-2700000">
            <a:off x="-2278271" y="-5542964"/>
            <a:ext cx="4816906" cy="6450571"/>
            <a:chOff x="0" y="0"/>
            <a:chExt cx="1268650" cy="169891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8650" cy="1698916"/>
            </a:xfrm>
            <a:custGeom>
              <a:avLst/>
              <a:gdLst/>
              <a:ahLst/>
              <a:cxnLst/>
              <a:rect r="r" b="b" t="t" l="l"/>
              <a:pathLst>
                <a:path h="1698916" w="1268650">
                  <a:moveTo>
                    <a:pt x="0" y="0"/>
                  </a:moveTo>
                  <a:lnTo>
                    <a:pt x="1268650" y="0"/>
                  </a:lnTo>
                  <a:lnTo>
                    <a:pt x="1268650" y="1698916"/>
                  </a:lnTo>
                  <a:lnTo>
                    <a:pt x="0" y="16989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2700000">
            <a:off x="-4746808" y="10339262"/>
            <a:ext cx="9493616" cy="8669109"/>
            <a:chOff x="0" y="0"/>
            <a:chExt cx="2500376" cy="228322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500376" cy="2283222"/>
            </a:xfrm>
            <a:custGeom>
              <a:avLst/>
              <a:gdLst/>
              <a:ahLst/>
              <a:cxnLst/>
              <a:rect r="r" b="b" t="t" l="l"/>
              <a:pathLst>
                <a:path h="2283222" w="2500376">
                  <a:moveTo>
                    <a:pt x="0" y="0"/>
                  </a:moveTo>
                  <a:lnTo>
                    <a:pt x="2500376" y="0"/>
                  </a:lnTo>
                  <a:lnTo>
                    <a:pt x="2500376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28700" y="2565249"/>
            <a:ext cx="9451284" cy="2461850"/>
            <a:chOff x="0" y="0"/>
            <a:chExt cx="2836359" cy="73880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836359" cy="738809"/>
            </a:xfrm>
            <a:custGeom>
              <a:avLst/>
              <a:gdLst/>
              <a:ahLst/>
              <a:cxnLst/>
              <a:rect r="r" b="b" t="t" l="l"/>
              <a:pathLst>
                <a:path h="738809" w="2836359">
                  <a:moveTo>
                    <a:pt x="0" y="0"/>
                  </a:moveTo>
                  <a:lnTo>
                    <a:pt x="2836359" y="0"/>
                  </a:lnTo>
                  <a:lnTo>
                    <a:pt x="2836359" y="738809"/>
                  </a:lnTo>
                  <a:lnTo>
                    <a:pt x="0" y="738809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38020" y="6158713"/>
            <a:ext cx="7794335" cy="3904886"/>
            <a:chOff x="0" y="0"/>
            <a:chExt cx="2339104" cy="117186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339104" cy="1171868"/>
            </a:xfrm>
            <a:custGeom>
              <a:avLst/>
              <a:gdLst/>
              <a:ahLst/>
              <a:cxnLst/>
              <a:rect r="r" b="b" t="t" l="l"/>
              <a:pathLst>
                <a:path h="1171868" w="2339104">
                  <a:moveTo>
                    <a:pt x="0" y="0"/>
                  </a:moveTo>
                  <a:lnTo>
                    <a:pt x="2339104" y="0"/>
                  </a:lnTo>
                  <a:lnTo>
                    <a:pt x="2339104" y="1171868"/>
                  </a:lnTo>
                  <a:lnTo>
                    <a:pt x="0" y="1171868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028700" y="1447991"/>
            <a:ext cx="9451284" cy="1117258"/>
            <a:chOff x="0" y="0"/>
            <a:chExt cx="2836359" cy="33529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836359" cy="335293"/>
            </a:xfrm>
            <a:custGeom>
              <a:avLst/>
              <a:gdLst/>
              <a:ahLst/>
              <a:cxnLst/>
              <a:rect r="r" b="b" t="t" l="l"/>
              <a:pathLst>
                <a:path h="335293" w="2836359">
                  <a:moveTo>
                    <a:pt x="0" y="0"/>
                  </a:moveTo>
                  <a:lnTo>
                    <a:pt x="2836359" y="0"/>
                  </a:lnTo>
                  <a:lnTo>
                    <a:pt x="2836359" y="335293"/>
                  </a:lnTo>
                  <a:lnTo>
                    <a:pt x="0" y="335293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138020" y="5343916"/>
            <a:ext cx="7794335" cy="814798"/>
            <a:chOff x="0" y="0"/>
            <a:chExt cx="2339104" cy="24452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2339104" cy="244523"/>
            </a:xfrm>
            <a:custGeom>
              <a:avLst/>
              <a:gdLst/>
              <a:ahLst/>
              <a:cxnLst/>
              <a:rect r="r" b="b" t="t" l="l"/>
              <a:pathLst>
                <a:path h="244523" w="2339104">
                  <a:moveTo>
                    <a:pt x="0" y="0"/>
                  </a:moveTo>
                  <a:lnTo>
                    <a:pt x="2339104" y="0"/>
                  </a:lnTo>
                  <a:lnTo>
                    <a:pt x="2339104" y="244523"/>
                  </a:lnTo>
                  <a:lnTo>
                    <a:pt x="0" y="244523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2220840" y="217720"/>
            <a:ext cx="7603224" cy="810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625"/>
              </a:lnSpc>
            </a:pPr>
            <a:r>
              <a:rPr lang="en-US" sz="4732">
                <a:solidFill>
                  <a:srgbClr val="023D54"/>
                </a:solidFill>
                <a:latin typeface="Jannah Medium"/>
              </a:rPr>
              <a:t> Nível 1 - Inicial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218892" y="1675075"/>
            <a:ext cx="7070900" cy="613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10"/>
              </a:lnSpc>
            </a:pPr>
            <a:r>
              <a:rPr lang="en-US" sz="3578">
                <a:solidFill>
                  <a:srgbClr val="FFFFFF"/>
                </a:solidFill>
                <a:latin typeface="Jannah Medium"/>
              </a:rPr>
              <a:t>Descrição do Nível 1 do CMMI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11592" y="5471644"/>
            <a:ext cx="6672114" cy="505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0"/>
              </a:lnSpc>
            </a:pPr>
            <a:r>
              <a:rPr lang="en-US" sz="2978">
                <a:solidFill>
                  <a:srgbClr val="FFFFFF"/>
                </a:solidFill>
                <a:latin typeface="Jannah Medium"/>
              </a:rPr>
              <a:t>Características e Desafios neste nível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138020" y="2635891"/>
            <a:ext cx="9341964" cy="1971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53"/>
              </a:lnSpc>
            </a:pPr>
            <a:r>
              <a:rPr lang="en-US" sz="3041">
                <a:solidFill>
                  <a:srgbClr val="545454"/>
                </a:solidFill>
                <a:latin typeface="Jannah"/>
              </a:rPr>
              <a:t>O Nível 1 é o estágio inicial de maturidade, caracterizado por processos caóticos e imprevisíveis. As atividades são frequentemente realizadas de forma ad hoc, dependendo do esforço individual. 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99644" y="6405994"/>
            <a:ext cx="6960472" cy="3457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26"/>
              </a:lnSpc>
            </a:pPr>
            <a:r>
              <a:rPr lang="en-US" sz="3020">
                <a:solidFill>
                  <a:srgbClr val="545454"/>
                </a:solidFill>
                <a:latin typeface="Jannah"/>
              </a:rPr>
              <a:t>- Falta de processos definidos. </a:t>
            </a:r>
          </a:p>
          <a:p>
            <a:pPr>
              <a:lnSpc>
                <a:spcPts val="3926"/>
              </a:lnSpc>
            </a:pPr>
            <a:r>
              <a:rPr lang="en-US" sz="3020">
                <a:solidFill>
                  <a:srgbClr val="545454"/>
                </a:solidFill>
                <a:latin typeface="Jannah"/>
              </a:rPr>
              <a:t>- Pouca previsibilidade nos resultados. </a:t>
            </a:r>
          </a:p>
          <a:p>
            <a:pPr>
              <a:lnSpc>
                <a:spcPts val="3926"/>
              </a:lnSpc>
            </a:pPr>
            <a:r>
              <a:rPr lang="en-US" sz="3020">
                <a:solidFill>
                  <a:srgbClr val="545454"/>
                </a:solidFill>
                <a:latin typeface="Jannah"/>
              </a:rPr>
              <a:t>- Dependência de heróis individuais para obter sucesso. </a:t>
            </a:r>
          </a:p>
          <a:p>
            <a:pPr>
              <a:lnSpc>
                <a:spcPts val="3926"/>
              </a:lnSpc>
            </a:pPr>
            <a:r>
              <a:rPr lang="en-US" sz="3020">
                <a:solidFill>
                  <a:srgbClr val="545454"/>
                </a:solidFill>
                <a:latin typeface="Jannah"/>
              </a:rPr>
              <a:t>- Desafios na entrega consistente de qualidade e prazos. </a:t>
            </a:r>
          </a:p>
          <a:p>
            <a:pPr>
              <a:lnSpc>
                <a:spcPts val="3926"/>
              </a:lnSpc>
            </a:pPr>
          </a:p>
        </p:txBody>
      </p:sp>
      <p:grpSp>
        <p:nvGrpSpPr>
          <p:cNvPr name="Group 35" id="35"/>
          <p:cNvGrpSpPr/>
          <p:nvPr/>
        </p:nvGrpSpPr>
        <p:grpSpPr>
          <a:xfrm rot="-4458227">
            <a:off x="5194352" y="12192506"/>
            <a:ext cx="6664400" cy="282902"/>
            <a:chOff x="0" y="0"/>
            <a:chExt cx="1755233" cy="74509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755233" cy="74509"/>
            </a:xfrm>
            <a:custGeom>
              <a:avLst/>
              <a:gdLst/>
              <a:ahLst/>
              <a:cxnLst/>
              <a:rect r="r" b="b" t="t" l="l"/>
              <a:pathLst>
                <a:path h="74509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74509"/>
                  </a:lnTo>
                  <a:lnTo>
                    <a:pt x="0" y="74509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-4504389">
            <a:off x="8721481" y="-1010244"/>
            <a:ext cx="6664400" cy="282902"/>
            <a:chOff x="0" y="0"/>
            <a:chExt cx="1755233" cy="74509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755233" cy="74509"/>
            </a:xfrm>
            <a:custGeom>
              <a:avLst/>
              <a:gdLst/>
              <a:ahLst/>
              <a:cxnLst/>
              <a:rect r="r" b="b" t="t" l="l"/>
              <a:pathLst>
                <a:path h="74509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74509"/>
                  </a:lnTo>
                  <a:lnTo>
                    <a:pt x="0" y="74509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6474984" y="799694"/>
            <a:ext cx="5852739" cy="8669109"/>
            <a:chOff x="0" y="0"/>
            <a:chExt cx="1541462" cy="228322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700000">
            <a:off x="16972214" y="759751"/>
            <a:ext cx="5852739" cy="8669109"/>
            <a:chOff x="0" y="0"/>
            <a:chExt cx="1541462" cy="22832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2700000">
            <a:off x="10108517" y="-5762255"/>
            <a:ext cx="6664400" cy="8669109"/>
            <a:chOff x="0" y="0"/>
            <a:chExt cx="1755233" cy="22832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2700000">
            <a:off x="4018793" y="-4597290"/>
            <a:ext cx="9393124" cy="21037266"/>
            <a:chOff x="0" y="0"/>
            <a:chExt cx="2473909" cy="55406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473909" cy="5540679"/>
            </a:xfrm>
            <a:custGeom>
              <a:avLst/>
              <a:gdLst/>
              <a:ahLst/>
              <a:cxnLst/>
              <a:rect r="r" b="b" t="t" l="l"/>
              <a:pathLst>
                <a:path h="5540679" w="2473909">
                  <a:moveTo>
                    <a:pt x="0" y="0"/>
                  </a:moveTo>
                  <a:lnTo>
                    <a:pt x="2473909" y="0"/>
                  </a:lnTo>
                  <a:lnTo>
                    <a:pt x="2473909" y="5540679"/>
                  </a:lnTo>
                  <a:lnTo>
                    <a:pt x="0" y="5540679"/>
                  </a:lnTo>
                  <a:close/>
                </a:path>
              </a:pathLst>
            </a:custGeom>
            <a:solidFill>
              <a:srgbClr val="EEEEEE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-8100000">
            <a:off x="-2544752" y="7355436"/>
            <a:ext cx="11929395" cy="514338"/>
          </a:xfrm>
          <a:custGeom>
            <a:avLst/>
            <a:gdLst/>
            <a:ahLst/>
            <a:cxnLst/>
            <a:rect r="r" b="b" t="t" l="l"/>
            <a:pathLst>
              <a:path h="514338" w="11929395">
                <a:moveTo>
                  <a:pt x="0" y="0"/>
                </a:moveTo>
                <a:lnTo>
                  <a:pt x="11929395" y="0"/>
                </a:lnTo>
                <a:lnTo>
                  <a:pt x="11929395" y="514338"/>
                </a:lnTo>
                <a:lnTo>
                  <a:pt x="0" y="51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8100000">
            <a:off x="6802116" y="2714655"/>
            <a:ext cx="11929395" cy="514338"/>
          </a:xfrm>
          <a:custGeom>
            <a:avLst/>
            <a:gdLst/>
            <a:ahLst/>
            <a:cxnLst/>
            <a:rect r="r" b="b" t="t" l="l"/>
            <a:pathLst>
              <a:path h="514338" w="11929395">
                <a:moveTo>
                  <a:pt x="0" y="514338"/>
                </a:moveTo>
                <a:lnTo>
                  <a:pt x="11929395" y="514338"/>
                </a:lnTo>
                <a:lnTo>
                  <a:pt x="11929395" y="0"/>
                </a:lnTo>
                <a:lnTo>
                  <a:pt x="0" y="0"/>
                </a:lnTo>
                <a:lnTo>
                  <a:pt x="0" y="51433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657113" y="1251280"/>
            <a:ext cx="7557058" cy="245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9"/>
              </a:lnSpc>
            </a:pPr>
            <a:r>
              <a:rPr lang="en-US" sz="2499">
                <a:solidFill>
                  <a:srgbClr val="545454"/>
                </a:solidFill>
                <a:latin typeface="Jannah"/>
              </a:rPr>
              <a:t>No Nível 2, os processos são documentados e padronizados para garantir consistência nos resultados. No Nível 3, os processos são não apenas documentados, mas também são seguidos consistentemente e são alinhados com os objetivos da organização.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57113" y="628339"/>
            <a:ext cx="7557058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799">
                <a:solidFill>
                  <a:srgbClr val="023D54"/>
                </a:solidFill>
                <a:latin typeface="Jannah Medium"/>
              </a:rPr>
              <a:t>Níveis 2 e 3 - Gerenciado e Definido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24634" y="3939876"/>
            <a:ext cx="8671381" cy="432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>
                <a:solidFill>
                  <a:srgbClr val="023D54"/>
                </a:solidFill>
                <a:latin typeface="Jannah Medium"/>
              </a:rPr>
              <a:t>Como as práticas são documentadas e gerenciadas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556399" y="6681659"/>
            <a:ext cx="10010516" cy="86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76"/>
              </a:lnSpc>
            </a:pPr>
            <a:r>
              <a:rPr lang="en-US" sz="2673">
                <a:solidFill>
                  <a:srgbClr val="023D54"/>
                </a:solidFill>
                <a:latin typeface="Jannah Medium"/>
              </a:rPr>
              <a:t>Importância do planejamento de projetos e gestão de requisitos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324634" y="4460576"/>
            <a:ext cx="7557058" cy="2139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>
                <a:solidFill>
                  <a:srgbClr val="545454"/>
                </a:solidFill>
                <a:latin typeface="Jannah"/>
              </a:rPr>
              <a:t>- Definição de processos essenciais para a organização. </a:t>
            </a:r>
          </a:p>
          <a:p>
            <a:pPr>
              <a:lnSpc>
                <a:spcPts val="3509"/>
              </a:lnSpc>
            </a:pPr>
            <a:r>
              <a:rPr lang="en-US" sz="2699">
                <a:solidFill>
                  <a:srgbClr val="545454"/>
                </a:solidFill>
                <a:latin typeface="Jannah"/>
              </a:rPr>
              <a:t>- Documentação de procedimentos padrão. </a:t>
            </a:r>
          </a:p>
          <a:p>
            <a:pPr>
              <a:lnSpc>
                <a:spcPts val="3509"/>
              </a:lnSpc>
            </a:pPr>
            <a:r>
              <a:rPr lang="en-US" sz="2699">
                <a:solidFill>
                  <a:srgbClr val="545454"/>
                </a:solidFill>
                <a:latin typeface="Jannah"/>
              </a:rPr>
              <a:t>- Foco na gestão de projetos e requisitos. </a:t>
            </a:r>
          </a:p>
          <a:p>
            <a:pPr>
              <a:lnSpc>
                <a:spcPts val="3120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6556399" y="7698105"/>
            <a:ext cx="7557058" cy="2577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>
                <a:solidFill>
                  <a:srgbClr val="545454"/>
                </a:solidFill>
                <a:latin typeface="Jannah"/>
              </a:rPr>
              <a:t>- Planejamento eficiente de projetos. </a:t>
            </a:r>
          </a:p>
          <a:p>
            <a:pPr>
              <a:lnSpc>
                <a:spcPts val="3509"/>
              </a:lnSpc>
            </a:pPr>
            <a:r>
              <a:rPr lang="en-US" sz="2699">
                <a:solidFill>
                  <a:srgbClr val="545454"/>
                </a:solidFill>
                <a:latin typeface="Jannah"/>
              </a:rPr>
              <a:t>- Rastreamento e gerenciamento de requisitos de forma estruturada. </a:t>
            </a:r>
          </a:p>
          <a:p>
            <a:pPr>
              <a:lnSpc>
                <a:spcPts val="3509"/>
              </a:lnSpc>
            </a:pPr>
            <a:r>
              <a:rPr lang="en-US" sz="2699">
                <a:solidFill>
                  <a:srgbClr val="545454"/>
                </a:solidFill>
                <a:latin typeface="Jannah"/>
              </a:rPr>
              <a:t>- Aumento da previsibilidade e controle dos projetos de TI. </a:t>
            </a:r>
          </a:p>
          <a:p>
            <a:pPr>
              <a:lnSpc>
                <a:spcPts val="312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6474984" y="799694"/>
            <a:ext cx="5852739" cy="8669109"/>
            <a:chOff x="0" y="0"/>
            <a:chExt cx="1541462" cy="228322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700000">
            <a:off x="16972214" y="759751"/>
            <a:ext cx="5852739" cy="8669109"/>
            <a:chOff x="0" y="0"/>
            <a:chExt cx="1541462" cy="22832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2700000">
            <a:off x="10108517" y="-5762255"/>
            <a:ext cx="6664400" cy="8669109"/>
            <a:chOff x="0" y="0"/>
            <a:chExt cx="1755233" cy="22832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2700000">
            <a:off x="3946024" y="-4826709"/>
            <a:ext cx="9393124" cy="21037266"/>
            <a:chOff x="0" y="0"/>
            <a:chExt cx="2473909" cy="55406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473909" cy="5540679"/>
            </a:xfrm>
            <a:custGeom>
              <a:avLst/>
              <a:gdLst/>
              <a:ahLst/>
              <a:cxnLst/>
              <a:rect r="r" b="b" t="t" l="l"/>
              <a:pathLst>
                <a:path h="5540679" w="2473909">
                  <a:moveTo>
                    <a:pt x="0" y="0"/>
                  </a:moveTo>
                  <a:lnTo>
                    <a:pt x="2473909" y="0"/>
                  </a:lnTo>
                  <a:lnTo>
                    <a:pt x="2473909" y="5540679"/>
                  </a:lnTo>
                  <a:lnTo>
                    <a:pt x="0" y="5540679"/>
                  </a:lnTo>
                  <a:close/>
                </a:path>
              </a:pathLst>
            </a:custGeom>
            <a:solidFill>
              <a:srgbClr val="EEEEEE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-8100000">
            <a:off x="-2544752" y="7355436"/>
            <a:ext cx="11929395" cy="514338"/>
          </a:xfrm>
          <a:custGeom>
            <a:avLst/>
            <a:gdLst/>
            <a:ahLst/>
            <a:cxnLst/>
            <a:rect r="r" b="b" t="t" l="l"/>
            <a:pathLst>
              <a:path h="514338" w="11929395">
                <a:moveTo>
                  <a:pt x="0" y="0"/>
                </a:moveTo>
                <a:lnTo>
                  <a:pt x="11929395" y="0"/>
                </a:lnTo>
                <a:lnTo>
                  <a:pt x="11929395" y="514338"/>
                </a:lnTo>
                <a:lnTo>
                  <a:pt x="0" y="51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8100000">
            <a:off x="6802116" y="2714655"/>
            <a:ext cx="11929395" cy="514338"/>
          </a:xfrm>
          <a:custGeom>
            <a:avLst/>
            <a:gdLst/>
            <a:ahLst/>
            <a:cxnLst/>
            <a:rect r="r" b="b" t="t" l="l"/>
            <a:pathLst>
              <a:path h="514338" w="11929395">
                <a:moveTo>
                  <a:pt x="0" y="514338"/>
                </a:moveTo>
                <a:lnTo>
                  <a:pt x="11929395" y="514338"/>
                </a:lnTo>
                <a:lnTo>
                  <a:pt x="11929395" y="0"/>
                </a:lnTo>
                <a:lnTo>
                  <a:pt x="0" y="0"/>
                </a:lnTo>
                <a:lnTo>
                  <a:pt x="0" y="51433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657113" y="1587515"/>
            <a:ext cx="7557058" cy="204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9"/>
              </a:lnSpc>
            </a:pPr>
            <a:r>
              <a:rPr lang="en-US" sz="2499">
                <a:solidFill>
                  <a:srgbClr val="545454"/>
                </a:solidFill>
                <a:latin typeface="Jannah"/>
              </a:rPr>
              <a:t>No Nível 4, as organizações usam métricas e dados quantitativos para gerenciar processos e prever resultados. No Nível 5, o foco é na melhoria contínua e na otimização de processos para alcançar resultados ainda melhores.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57113" y="372440"/>
            <a:ext cx="9457962" cy="90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799">
                <a:solidFill>
                  <a:srgbClr val="023D54"/>
                </a:solidFill>
                <a:latin typeface="Jannah Medium"/>
              </a:rPr>
              <a:t>Níveis 4 e 5 - Gerenciado Quantitativamente e Otimizado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621922" y="3937015"/>
            <a:ext cx="9490736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799">
                <a:solidFill>
                  <a:srgbClr val="023D54"/>
                </a:solidFill>
                <a:latin typeface="Jannah Medium"/>
              </a:rPr>
              <a:t>Uso de métricas para a gestão quantitativa de processos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710046" y="6875882"/>
            <a:ext cx="10010516" cy="962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65"/>
              </a:lnSpc>
            </a:pPr>
            <a:r>
              <a:rPr lang="en-US" sz="2973">
                <a:solidFill>
                  <a:srgbClr val="023D54"/>
                </a:solidFill>
                <a:latin typeface="Jannah Medium"/>
              </a:rPr>
              <a:t>Foco na melhoria contínua e na otimização de processos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558016" y="4527251"/>
            <a:ext cx="7557058" cy="3015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>
                <a:solidFill>
                  <a:srgbClr val="545454"/>
                </a:solidFill>
                <a:latin typeface="Jannah"/>
              </a:rPr>
              <a:t>-- Coleta e análise de dados para tomar decisões embasadas. </a:t>
            </a:r>
          </a:p>
          <a:p>
            <a:pPr>
              <a:lnSpc>
                <a:spcPts val="3509"/>
              </a:lnSpc>
            </a:pPr>
            <a:r>
              <a:rPr lang="en-US" sz="2699">
                <a:solidFill>
                  <a:srgbClr val="545454"/>
                </a:solidFill>
                <a:latin typeface="Jannah"/>
              </a:rPr>
              <a:t>- Previsibilidade aprimorada de prazos e qualidade. </a:t>
            </a:r>
          </a:p>
          <a:p>
            <a:pPr>
              <a:lnSpc>
                <a:spcPts val="3509"/>
              </a:lnSpc>
            </a:pPr>
            <a:r>
              <a:rPr lang="en-US" sz="2699">
                <a:solidFill>
                  <a:srgbClr val="545454"/>
                </a:solidFill>
                <a:latin typeface="Jannah"/>
              </a:rPr>
              <a:t>- Identificação de áreas de melhoria. </a:t>
            </a:r>
          </a:p>
          <a:p>
            <a:pPr>
              <a:lnSpc>
                <a:spcPts val="3509"/>
              </a:lnSpc>
            </a:pPr>
          </a:p>
          <a:p>
            <a:pPr>
              <a:lnSpc>
                <a:spcPts val="3120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6710046" y="7939292"/>
            <a:ext cx="8868026" cy="2766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99"/>
              </a:lnSpc>
            </a:pPr>
            <a:r>
              <a:rPr lang="en-US" sz="2999">
                <a:solidFill>
                  <a:srgbClr val="545454"/>
                </a:solidFill>
                <a:latin typeface="Jannah"/>
              </a:rPr>
              <a:t>- - Adoção de práticas inovadoras. </a:t>
            </a:r>
          </a:p>
          <a:p>
            <a:pPr>
              <a:lnSpc>
                <a:spcPts val="3899"/>
              </a:lnSpc>
            </a:pPr>
            <a:r>
              <a:rPr lang="en-US" sz="2999">
                <a:solidFill>
                  <a:srgbClr val="545454"/>
                </a:solidFill>
                <a:latin typeface="Jannah"/>
              </a:rPr>
              <a:t>- Busca constante por eficiência e qualidade. </a:t>
            </a:r>
          </a:p>
          <a:p>
            <a:pPr>
              <a:lnSpc>
                <a:spcPts val="3899"/>
              </a:lnSpc>
            </a:pPr>
            <a:r>
              <a:rPr lang="en-US" sz="2999">
                <a:solidFill>
                  <a:srgbClr val="545454"/>
                </a:solidFill>
                <a:latin typeface="Jannah"/>
              </a:rPr>
              <a:t>- Cultura de aprendizado e aprimoramento contínuo. </a:t>
            </a:r>
          </a:p>
          <a:p>
            <a:pPr>
              <a:lnSpc>
                <a:spcPts val="3509"/>
              </a:lnSpc>
            </a:pPr>
          </a:p>
          <a:p>
            <a:pPr>
              <a:lnSpc>
                <a:spcPts val="312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568622" y="1395819"/>
            <a:ext cx="5855413" cy="1257388"/>
            <a:chOff x="0" y="0"/>
            <a:chExt cx="1760454" cy="3780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60454" cy="378039"/>
            </a:xfrm>
            <a:custGeom>
              <a:avLst/>
              <a:gdLst/>
              <a:ahLst/>
              <a:cxnLst/>
              <a:rect r="r" b="b" t="t" l="l"/>
              <a:pathLst>
                <a:path h="378039" w="1760454">
                  <a:moveTo>
                    <a:pt x="0" y="0"/>
                  </a:moveTo>
                  <a:lnTo>
                    <a:pt x="1760454" y="0"/>
                  </a:lnTo>
                  <a:lnTo>
                    <a:pt x="1760454" y="378039"/>
                  </a:lnTo>
                  <a:lnTo>
                    <a:pt x="0" y="378039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700000">
            <a:off x="16835740" y="7742948"/>
            <a:ext cx="5852739" cy="8669109"/>
            <a:chOff x="0" y="0"/>
            <a:chExt cx="1541462" cy="22832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2700000">
            <a:off x="17076245" y="7742948"/>
            <a:ext cx="5852739" cy="8669109"/>
            <a:chOff x="0" y="0"/>
            <a:chExt cx="1541462" cy="22832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671194" y="1512059"/>
            <a:ext cx="5655812" cy="5644490"/>
          </a:xfrm>
          <a:custGeom>
            <a:avLst/>
            <a:gdLst/>
            <a:ahLst/>
            <a:cxnLst/>
            <a:rect r="r" b="b" t="t" l="l"/>
            <a:pathLst>
              <a:path h="5644490" w="5655812">
                <a:moveTo>
                  <a:pt x="0" y="0"/>
                </a:moveTo>
                <a:lnTo>
                  <a:pt x="5655812" y="0"/>
                </a:lnTo>
                <a:lnTo>
                  <a:pt x="5655812" y="5644490"/>
                </a:lnTo>
                <a:lnTo>
                  <a:pt x="0" y="56444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77421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676925" y="7250703"/>
            <a:ext cx="1815473" cy="1811839"/>
          </a:xfrm>
          <a:custGeom>
            <a:avLst/>
            <a:gdLst/>
            <a:ahLst/>
            <a:cxnLst/>
            <a:rect r="r" b="b" t="t" l="l"/>
            <a:pathLst>
              <a:path h="1811839" w="1815473">
                <a:moveTo>
                  <a:pt x="0" y="0"/>
                </a:moveTo>
                <a:lnTo>
                  <a:pt x="1815473" y="0"/>
                </a:lnTo>
                <a:lnTo>
                  <a:pt x="1815473" y="1811839"/>
                </a:lnTo>
                <a:lnTo>
                  <a:pt x="0" y="18118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4967" t="0" r="-24967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594229" y="7250703"/>
            <a:ext cx="1815473" cy="1811839"/>
          </a:xfrm>
          <a:custGeom>
            <a:avLst/>
            <a:gdLst/>
            <a:ahLst/>
            <a:cxnLst/>
            <a:rect r="r" b="b" t="t" l="l"/>
            <a:pathLst>
              <a:path h="1811839" w="1815473">
                <a:moveTo>
                  <a:pt x="0" y="0"/>
                </a:moveTo>
                <a:lnTo>
                  <a:pt x="1815473" y="0"/>
                </a:lnTo>
                <a:lnTo>
                  <a:pt x="1815473" y="1811839"/>
                </a:lnTo>
                <a:lnTo>
                  <a:pt x="0" y="18118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7891" t="0" r="-57891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4511533" y="7250703"/>
            <a:ext cx="1815473" cy="1811839"/>
          </a:xfrm>
          <a:custGeom>
            <a:avLst/>
            <a:gdLst/>
            <a:ahLst/>
            <a:cxnLst/>
            <a:rect r="r" b="b" t="t" l="l"/>
            <a:pathLst>
              <a:path h="1811839" w="1815473">
                <a:moveTo>
                  <a:pt x="0" y="0"/>
                </a:moveTo>
                <a:lnTo>
                  <a:pt x="1815473" y="0"/>
                </a:lnTo>
                <a:lnTo>
                  <a:pt x="1815473" y="1811839"/>
                </a:lnTo>
                <a:lnTo>
                  <a:pt x="0" y="18118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8842" t="0" r="-38842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659547" y="2165797"/>
            <a:ext cx="8838592" cy="92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>
                <a:solidFill>
                  <a:srgbClr val="023D54"/>
                </a:solidFill>
                <a:latin typeface="Jannah Medium"/>
              </a:rPr>
              <a:t>Vantagens do CMMI em TI</a:t>
            </a:r>
          </a:p>
        </p:txBody>
      </p:sp>
      <p:sp>
        <p:nvSpPr>
          <p:cNvPr name="AutoShape 16" id="16"/>
          <p:cNvSpPr/>
          <p:nvPr/>
        </p:nvSpPr>
        <p:spPr>
          <a:xfrm rot="0">
            <a:off x="-5954360" y="3048012"/>
            <a:ext cx="13227813" cy="0"/>
          </a:xfrm>
          <a:prstGeom prst="line">
            <a:avLst/>
          </a:prstGeom>
          <a:ln cap="flat" w="38100">
            <a:solidFill>
              <a:srgbClr val="EEEEE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-1273518" y="8298180"/>
            <a:ext cx="7315200" cy="3977640"/>
          </a:xfrm>
          <a:custGeom>
            <a:avLst/>
            <a:gdLst/>
            <a:ahLst/>
            <a:cxnLst/>
            <a:rect r="r" b="b" t="t" l="l"/>
            <a:pathLst>
              <a:path h="3977640" w="7315200">
                <a:moveTo>
                  <a:pt x="0" y="0"/>
                </a:moveTo>
                <a:lnTo>
                  <a:pt x="7315200" y="0"/>
                </a:lnTo>
                <a:lnTo>
                  <a:pt x="7315200" y="3977640"/>
                </a:lnTo>
                <a:lnTo>
                  <a:pt x="0" y="39776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83073" y="3272214"/>
            <a:ext cx="9385837" cy="5025966"/>
            <a:chOff x="0" y="0"/>
            <a:chExt cx="2471990" cy="132371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471990" cy="1323711"/>
            </a:xfrm>
            <a:custGeom>
              <a:avLst/>
              <a:gdLst/>
              <a:ahLst/>
              <a:cxnLst/>
              <a:rect r="r" b="b" t="t" l="l"/>
              <a:pathLst>
                <a:path h="1323711" w="2471990">
                  <a:moveTo>
                    <a:pt x="0" y="0"/>
                  </a:moveTo>
                  <a:lnTo>
                    <a:pt x="2471990" y="0"/>
                  </a:lnTo>
                  <a:lnTo>
                    <a:pt x="2471990" y="1323711"/>
                  </a:lnTo>
                  <a:lnTo>
                    <a:pt x="0" y="1323711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387516" y="3736331"/>
            <a:ext cx="9181394" cy="4069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52"/>
              </a:lnSpc>
            </a:pPr>
            <a:r>
              <a:rPr lang="en-US" sz="3193">
                <a:solidFill>
                  <a:srgbClr val="545454"/>
                </a:solidFill>
                <a:latin typeface="Jannah"/>
              </a:rPr>
              <a:t>- Melhoria na qualidade dos produtos e serviços. </a:t>
            </a:r>
          </a:p>
          <a:p>
            <a:pPr>
              <a:lnSpc>
                <a:spcPts val="4152"/>
              </a:lnSpc>
            </a:pPr>
          </a:p>
          <a:p>
            <a:pPr>
              <a:lnSpc>
                <a:spcPts val="4152"/>
              </a:lnSpc>
            </a:pPr>
            <a:r>
              <a:rPr lang="en-US" sz="3193">
                <a:solidFill>
                  <a:srgbClr val="545454"/>
                </a:solidFill>
                <a:latin typeface="Jannah"/>
              </a:rPr>
              <a:t>- Aumento da produtividade e eficiência. </a:t>
            </a:r>
          </a:p>
          <a:p>
            <a:pPr>
              <a:lnSpc>
                <a:spcPts val="4152"/>
              </a:lnSpc>
            </a:pPr>
          </a:p>
          <a:p>
            <a:pPr>
              <a:lnSpc>
                <a:spcPts val="4152"/>
              </a:lnSpc>
            </a:pPr>
            <a:r>
              <a:rPr lang="en-US" sz="3193">
                <a:solidFill>
                  <a:srgbClr val="545454"/>
                </a:solidFill>
                <a:latin typeface="Jannah"/>
              </a:rPr>
              <a:t>- Redução de riscos e custos em projetos de TI. </a:t>
            </a:r>
          </a:p>
          <a:p>
            <a:pPr>
              <a:lnSpc>
                <a:spcPts val="4152"/>
              </a:lnSpc>
            </a:pPr>
          </a:p>
          <a:p>
            <a:pPr>
              <a:lnSpc>
                <a:spcPts val="4152"/>
              </a:lnSpc>
            </a:pPr>
            <a:r>
              <a:rPr lang="en-US" sz="3193">
                <a:solidFill>
                  <a:srgbClr val="545454"/>
                </a:solidFill>
                <a:latin typeface="Jannah"/>
              </a:rPr>
              <a:t>- Maior previsibilidade e controle dos resultados. </a:t>
            </a:r>
          </a:p>
          <a:p>
            <a:pPr>
              <a:lnSpc>
                <a:spcPts val="3242"/>
              </a:lnSpc>
            </a:pPr>
          </a:p>
        </p:txBody>
      </p:sp>
      <p:grpSp>
        <p:nvGrpSpPr>
          <p:cNvPr name="Group 22" id="22"/>
          <p:cNvGrpSpPr/>
          <p:nvPr/>
        </p:nvGrpSpPr>
        <p:grpSpPr>
          <a:xfrm rot="-2700000">
            <a:off x="815496" y="-7896237"/>
            <a:ext cx="6664400" cy="8669109"/>
            <a:chOff x="0" y="0"/>
            <a:chExt cx="1755233" cy="228322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-2700000">
            <a:off x="815496" y="-7589972"/>
            <a:ext cx="6664400" cy="8669109"/>
            <a:chOff x="0" y="0"/>
            <a:chExt cx="1755233" cy="228322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DAFt-PzQ_aQ</dc:identifier>
  <dcterms:modified xsi:type="dcterms:W3CDTF">2011-08-01T06:04:30Z</dcterms:modified>
  <cp:revision>1</cp:revision>
  <dc:title>Apresentação comercial para empresas moderna azul</dc:title>
</cp:coreProperties>
</file>

<file path=docProps/thumbnail.jpeg>
</file>